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1"/>
  </p:notesMasterIdLst>
  <p:sldIdLst>
    <p:sldId id="277" r:id="rId3"/>
    <p:sldId id="256" r:id="rId4"/>
    <p:sldId id="260" r:id="rId5"/>
    <p:sldId id="259" r:id="rId6"/>
    <p:sldId id="267" r:id="rId7"/>
    <p:sldId id="261" r:id="rId8"/>
    <p:sldId id="274" r:id="rId9"/>
    <p:sldId id="275" r:id="rId10"/>
    <p:sldId id="276" r:id="rId11"/>
    <p:sldId id="273" r:id="rId12"/>
    <p:sldId id="270" r:id="rId13"/>
    <p:sldId id="263" r:id="rId14"/>
    <p:sldId id="264" r:id="rId15"/>
    <p:sldId id="272" r:id="rId16"/>
    <p:sldId id="265" r:id="rId17"/>
    <p:sldId id="266" r:id="rId18"/>
    <p:sldId id="268" r:id="rId19"/>
    <p:sldId id="269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vRObe/NDd9ZaVg6+RrxPw==" hashData="TxQO9n9WKgcht6H+YYXwK6Lj3JQ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0A5"/>
    <a:srgbClr val="EDBFBD"/>
    <a:srgbClr val="EDC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E377D-5CAB-D546-B4F2-869CD3143B55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36FA8-BBA9-CB45-8A3D-ECB32BB42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55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A5CB5A5-A3FC-054D-9F82-927C7760CF6A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E6B2030-B8B5-FF43-8E79-3856EDBF413A}" type="slidenum">
              <a:rPr kumimoji="0" lang="de-DE" altLang="x-none" sz="1200">
                <a:solidFill>
                  <a:schemeClr val="tx1"/>
                </a:solidFill>
              </a:rPr>
              <a:pPr/>
              <a:t>3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x-none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772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716FFE3-8235-B64F-AA77-E6887F46593E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3423A7-933C-5748-A65F-84934A6649D2}" type="slidenum">
              <a:rPr kumimoji="0" lang="de-DE" altLang="x-none" sz="1200">
                <a:solidFill>
                  <a:schemeClr val="tx1"/>
                </a:solidFill>
              </a:rPr>
              <a:pPr/>
              <a:t>14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825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C052D8F-E57C-3647-AB5B-6546340C294B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C64E20F-2B43-5641-A643-D681E1322135}" type="slidenum">
              <a:rPr kumimoji="0" lang="de-DE" altLang="x-none" sz="1200">
                <a:solidFill>
                  <a:schemeClr val="tx1"/>
                </a:solidFill>
              </a:rPr>
              <a:pPr/>
              <a:t>15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351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DE1D6E18-7747-FA45-9967-0EA2401065C0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9DC38CD5-B491-2043-B605-5E9AD13741A6}" type="slidenum">
              <a:rPr kumimoji="0" lang="de-DE" altLang="x-none" sz="1200">
                <a:solidFill>
                  <a:schemeClr val="tx1"/>
                </a:solidFill>
              </a:rPr>
              <a:pPr/>
              <a:t>16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35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953A2DA-FDFA-2F42-878C-27D5D9CCD69F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37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F1747BC-A786-304E-83C6-DF8FDA98280F}" type="slidenum">
              <a:rPr kumimoji="0" lang="de-DE" altLang="x-none" sz="1200">
                <a:solidFill>
                  <a:schemeClr val="tx1"/>
                </a:solidFill>
              </a:rPr>
              <a:pPr/>
              <a:t>17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088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0807AA9-6A9B-CD49-9EB1-034D173E0661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998CD47-0C62-DC40-B504-3032E1901A83}" type="slidenum">
              <a:rPr kumimoji="0" lang="de-DE" altLang="x-none" sz="1200">
                <a:solidFill>
                  <a:schemeClr val="tx1"/>
                </a:solidFill>
              </a:rPr>
              <a:pPr/>
              <a:t>18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07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1C360B0-EFA0-8E4C-99DE-AE1BB6D53954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357FA23-2976-5243-88FB-AC9063BCBE62}" type="slidenum">
              <a:rPr kumimoji="0" lang="de-DE" altLang="x-none" sz="1200">
                <a:solidFill>
                  <a:schemeClr val="tx1"/>
                </a:solidFill>
              </a:rPr>
              <a:pPr/>
              <a:t>4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x-none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668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E54A906-BE87-7A42-8DDD-63730BEE00DB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D346F0B-2953-3F40-9E09-C4CB1C10ED6F}" type="slidenum">
              <a:rPr kumimoji="0" lang="de-DE" altLang="x-none" sz="1200">
                <a:solidFill>
                  <a:schemeClr val="tx1"/>
                </a:solidFill>
              </a:rPr>
              <a:pPr/>
              <a:t>5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85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F6566E-713A-A744-BBBF-3AB7082C1D94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A79EF06-A337-F44F-A221-7FD341FA4694}" type="slidenum">
              <a:rPr kumimoji="0" lang="de-DE" altLang="x-none" sz="1200">
                <a:solidFill>
                  <a:schemeClr val="tx1"/>
                </a:solidFill>
              </a:rPr>
              <a:pPr/>
              <a:t>6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x-none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32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36FA8-BBA9-CB45-8A3D-ECB32BB4283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47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F9FF6CEB-A27E-CF4E-BD31-AC21E3B5E81D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ECBFE3C-CA58-2D45-BDEF-F6E09165DFE1}" type="slidenum">
              <a:rPr kumimoji="0" lang="de-DE" altLang="x-none" sz="1200">
                <a:solidFill>
                  <a:schemeClr val="tx1"/>
                </a:solidFill>
              </a:rPr>
              <a:pPr/>
              <a:t>10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64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94E11AE1-0C2B-0247-B2AC-06CD0039F10C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78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318597A-138D-0D42-8472-BEA5F3BC6E2A}" type="slidenum">
              <a:rPr kumimoji="0" lang="de-DE" altLang="x-none" sz="1200">
                <a:solidFill>
                  <a:schemeClr val="tx1"/>
                </a:solidFill>
              </a:rPr>
              <a:pPr/>
              <a:t>11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5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BF3B577-3899-9A48-8AA3-BBFEA6597840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F87568D-FF98-8C41-A319-BA93C106CF4E}" type="slidenum">
              <a:rPr kumimoji="0" lang="de-DE" altLang="x-none" sz="1200">
                <a:solidFill>
                  <a:schemeClr val="tx1"/>
                </a:solidFill>
              </a:rPr>
              <a:pPr/>
              <a:t>12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279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503FF37-82EE-6C4F-B8E9-512B9133DD84}" type="datetime1">
              <a:rPr kumimoji="0" lang="de-DE" altLang="x-none" sz="1200">
                <a:solidFill>
                  <a:schemeClr val="tx1"/>
                </a:solidFill>
              </a:rPr>
              <a:pPr/>
              <a:t>15.08.20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29CBA1-A06B-5743-B6BB-489D9E0F7E87}" type="slidenum">
              <a:rPr kumimoji="0" lang="de-DE" altLang="x-none" sz="1200">
                <a:solidFill>
                  <a:schemeClr val="tx1"/>
                </a:solidFill>
              </a:rPr>
              <a:pPr/>
              <a:t>13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x-none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6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391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1547813" y="1052513"/>
            <a:ext cx="3619500" cy="5334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19713" y="1052513"/>
            <a:ext cx="361950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724400" y="6553200"/>
            <a:ext cx="12954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290033FD-7AB1-4F46-AA01-057F64D25892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1659270530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3868C667-8BDF-334A-8361-EEDEC5041AEE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0488"/>
            <a:ext cx="8239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 useBgFill="1"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5CA1CFFE-01DA-0847-AF69-C52483565BDA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BDA48321-8F0E-0A41-A61F-27B0AEC09AEF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1052513"/>
            <a:ext cx="3619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9713" y="1052513"/>
            <a:ext cx="3619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EA43E9DE-A994-1840-ADBD-D542CF834F6D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85349A2C-6D0E-F046-B780-9F56E6D19C9E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B932F29B-835A-7746-B03F-720E8F190AB6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1407EA6F-E62A-834A-BF8B-A7CF059F0383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4AF2D1DB-FFBB-BB4F-9CC3-B1BE558FD7A1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C52A0586-0FEB-6B46-A637-00816D62F53A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DD51CD73-7F82-9F49-A958-65765D05E322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852613" cy="6157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0" y="228600"/>
            <a:ext cx="5410200" cy="61579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FEE0E84D-46C5-FD46-B512-0ACA0A5021CC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391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1547813" y="1052513"/>
            <a:ext cx="3619500" cy="5334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19713" y="1052513"/>
            <a:ext cx="3619500" cy="5334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290033FD-7AB1-4F46-AA01-057F64D25892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524000" y="228600"/>
            <a:ext cx="7415213" cy="61579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4436131F-5674-A742-9375-F851F255A13F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391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547813" y="1052513"/>
            <a:ext cx="7391400" cy="5334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4CBCD747-A63F-144E-BBC3-B46DA7789466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7B8527-969C-A644-A927-5A3BD64246F7}" type="datetimeFigureOut">
              <a:rPr lang="de-DE" smtClean="0"/>
              <a:t>15.08.20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691672-3B8E-CA4C-90D5-6288FD69C76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theme" Target="../theme/theme2.xml"/><Relationship Id="rId16" Type="http://schemas.openxmlformats.org/officeDocument/2006/relationships/image" Target="../media/image2.jpg"/><Relationship Id="rId17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0000">
              <a:schemeClr val="bg1"/>
            </a:gs>
            <a:gs pos="83000">
              <a:schemeClr val="bg1"/>
            </a:gs>
            <a:gs pos="100000">
              <a:srgbClr val="EDB0A5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" y="70457"/>
            <a:ext cx="448365" cy="448365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809" y="6356351"/>
            <a:ext cx="402381" cy="375147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0" y="6543924"/>
            <a:ext cx="380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solidFill>
                  <a:srgbClr val="C00000"/>
                </a:solidFill>
              </a:rPr>
              <a:t>Stuart Johnson, </a:t>
            </a:r>
            <a:r>
              <a:rPr lang="de-DE" sz="1200" baseline="0" dirty="0" err="1" smtClean="0">
                <a:solidFill>
                  <a:srgbClr val="C00000"/>
                </a:solidFill>
              </a:rPr>
              <a:t>StD</a:t>
            </a:r>
            <a:r>
              <a:rPr lang="de-DE" sz="1200" baseline="0" dirty="0" smtClean="0">
                <a:solidFill>
                  <a:srgbClr val="C00000"/>
                </a:solidFill>
              </a:rPr>
              <a:t> </a:t>
            </a:r>
            <a:r>
              <a:rPr lang="de-DE" sz="1000" baseline="0" dirty="0" smtClean="0"/>
              <a:t>(Oberstufenkoordinator Goethe-Gymnasium)</a:t>
            </a:r>
            <a:endParaRPr lang="de-DE" sz="1000" baseline="0" dirty="0"/>
          </a:p>
        </p:txBody>
      </p:sp>
    </p:spTree>
    <p:extLst>
      <p:ext uri="{BB962C8B-B14F-4D97-AF65-F5344CB8AC3E}">
        <p14:creationId xmlns:p14="http://schemas.microsoft.com/office/powerpoint/2010/main" val="51087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FFA29D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klicken, um Master-Titelformat zu bearbeiten.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052513"/>
            <a:ext cx="7391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x-none" dirty="0"/>
              <a:t>Hier klicken, um Master-Textformat zu bearbeiten.</a:t>
            </a:r>
          </a:p>
          <a:p>
            <a:pPr lvl="1"/>
            <a:r>
              <a:rPr lang="de-DE" altLang="x-none" dirty="0"/>
              <a:t>Zweite Ebene</a:t>
            </a:r>
          </a:p>
          <a:p>
            <a:pPr lvl="2"/>
            <a:r>
              <a:rPr lang="de-DE" altLang="x-none" dirty="0"/>
              <a:t>Dritte Ebene</a:t>
            </a:r>
          </a:p>
          <a:p>
            <a:pPr lvl="3"/>
            <a:r>
              <a:rPr lang="de-DE" altLang="x-none" dirty="0"/>
              <a:t>Vierte Ebene</a:t>
            </a:r>
          </a:p>
          <a:p>
            <a:pPr lvl="4"/>
            <a:r>
              <a:rPr lang="de-DE" altLang="x-none" dirty="0"/>
              <a:t>Fünfte Ebene</a:t>
            </a:r>
          </a:p>
        </p:txBody>
      </p:sp>
      <p:sp>
        <p:nvSpPr>
          <p:cNvPr id="2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156325" y="64770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de-DE" altLang="x-none" sz="1200" smtClean="0">
                <a:solidFill>
                  <a:schemeClr val="bg2"/>
                </a:solidFill>
                <a:latin typeface="Trajan Pro" charset="0"/>
                <a:hlinkClick r:id="" action="ppaction://hlinkshowjump?jump=firstslide"/>
              </a:rPr>
              <a:t>Zurück zur ersten Seite</a:t>
            </a:r>
          </a:p>
        </p:txBody>
      </p:sp>
      <p:sp>
        <p:nvSpPr>
          <p:cNvPr id="1029" name="AutoShape 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de-DE" altLang="x-none" smtClean="0"/>
          </a:p>
        </p:txBody>
      </p:sp>
      <p:sp>
        <p:nvSpPr>
          <p:cNvPr id="1030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de-DE" altLang="x-none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44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969696"/>
                </a:solidFill>
                <a:latin typeface="Trajan Pro" charset="0"/>
              </a:defRPr>
            </a:lvl1pPr>
          </a:lstStyle>
          <a:p>
            <a:pPr>
              <a:defRPr/>
            </a:pPr>
            <a:r>
              <a:rPr lang="de-DE" altLang="x-none"/>
              <a:t>Folie: </a:t>
            </a:r>
            <a:fld id="{046B9090-2B02-4040-A510-D947CAA060BA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  <p:pic>
        <p:nvPicPr>
          <p:cNvPr id="1032" name="Bild 2"/>
          <p:cNvPicPr>
            <a:picLocks noChangeAspect="1"/>
          </p:cNvPicPr>
          <p:nvPr userDrawn="1"/>
        </p:nvPicPr>
        <p:blipFill>
          <a:blip r:embed="rId16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5802313"/>
            <a:ext cx="80803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784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feld 3"/>
          <p:cNvSpPr txBox="1">
            <a:spLocks noChangeArrowheads="1"/>
          </p:cNvSpPr>
          <p:nvPr userDrawn="1"/>
        </p:nvSpPr>
        <p:spPr bwMode="auto">
          <a:xfrm>
            <a:off x="-107950" y="6483350"/>
            <a:ext cx="483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sz="1200" smtClean="0">
                <a:solidFill>
                  <a:srgbClr val="C00000"/>
                </a:solidFill>
              </a:rPr>
              <a:t>Stuart Johnson, StD </a:t>
            </a:r>
            <a:r>
              <a:rPr lang="de-DE" altLang="x-none" sz="1000" smtClean="0">
                <a:solidFill>
                  <a:schemeClr val="bg2"/>
                </a:solidFill>
              </a:rPr>
              <a:t>(Oberstufenkoordinator Goethe-Gymnasium Düsseldorf)</a:t>
            </a:r>
          </a:p>
        </p:txBody>
      </p:sp>
      <p:pic>
        <p:nvPicPr>
          <p:cNvPr id="1034" name="Bild 4"/>
          <p:cNvPicPr>
            <a:picLocks noChangeAspect="1"/>
          </p:cNvPicPr>
          <p:nvPr userDrawn="1"/>
        </p:nvPicPr>
        <p:blipFill>
          <a:blip r:embed="rId17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6556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901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75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slow">
    <p:wheel spokes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rgbClr val="99CCFF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charset="2"/>
        <a:buChar char="n"/>
        <a:defRPr kumimoji="1" sz="28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u"/>
        <a:defRPr kumimoji="1" sz="26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F"/>
        <a:defRPr kumimoji="1" sz="24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383" y="1109134"/>
            <a:ext cx="7886700" cy="203782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u="sng" dirty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  <a:t>Informationsveranstaltung </a:t>
            </a:r>
            <a:br>
              <a:rPr lang="de-DE" u="sng" dirty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</a:br>
            <a:r>
              <a:rPr lang="de-DE" u="sng" dirty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  <a:t>über die </a:t>
            </a:r>
            <a:r>
              <a:rPr lang="de-DE" u="sng" dirty="0" smtClean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  <a:t>Qualifikationsphase am Goethe-Gymnasium</a:t>
            </a:r>
            <a:r>
              <a:rPr lang="de-DE" u="sng" dirty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  <a:t/>
            </a:r>
            <a:br>
              <a:rPr lang="de-DE" u="sng" dirty="0">
                <a:uFill>
                  <a:solidFill>
                    <a:srgbClr val="C00000"/>
                  </a:solidFill>
                </a:uFill>
                <a:latin typeface="Papyrus" charset="0"/>
                <a:ea typeface="Papyrus" charset="0"/>
                <a:cs typeface="Papyrus" charset="0"/>
              </a:rPr>
            </a:br>
            <a:endParaRPr lang="de-DE" dirty="0"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24933" y="4097867"/>
            <a:ext cx="7713133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pple Chancery" charset="0"/>
                <a:ea typeface="Apple Chancery" charset="0"/>
                <a:cs typeface="Apple Chancery" charset="0"/>
              </a:rPr>
              <a:t>Herzlich Willkommen</a:t>
            </a:r>
            <a:endParaRPr lang="de-DE" sz="5400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49" y="0"/>
            <a:ext cx="5340350" cy="877889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x-none" dirty="0">
                <a:ea typeface="ＭＳ Ｐゴシック" charset="-128"/>
              </a:rPr>
              <a:t/>
            </a:r>
            <a:br>
              <a:rPr lang="de-DE" altLang="x-none" dirty="0">
                <a:ea typeface="ＭＳ Ｐゴシック" charset="-128"/>
              </a:rPr>
            </a:br>
            <a:r>
              <a:rPr lang="de-DE" altLang="x-none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Projektkurse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4026" y="1307571"/>
            <a:ext cx="8424863" cy="53340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de-DE" altLang="x-non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Projektorientiertes</a:t>
            </a: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, anwendungsorientiertes, ggf. fachübergreifendes </a:t>
            </a:r>
            <a:r>
              <a:rPr lang="de-DE" altLang="x-non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Arbeiten</a:t>
            </a:r>
          </a:p>
          <a:p>
            <a:pPr>
              <a:lnSpc>
                <a:spcPct val="80000"/>
              </a:lnSpc>
            </a:pP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Rahmenthema – </a:t>
            </a:r>
            <a:r>
              <a:rPr lang="de-DE" altLang="x-non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klare Abgrenzung von der </a:t>
            </a:r>
            <a:r>
              <a:rPr lang="de-DE" altLang="x-none" sz="2200" dirty="0" err="1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Obligatorik</a:t>
            </a:r>
            <a:r>
              <a:rPr lang="de-DE" altLang="x-non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des Lehrplans </a:t>
            </a: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im Referenzfach</a:t>
            </a:r>
          </a:p>
          <a:p>
            <a:pPr>
              <a:lnSpc>
                <a:spcPct val="80000"/>
              </a:lnSpc>
            </a:pP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Mögliche Einbindung </a:t>
            </a: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von außerschulischen </a:t>
            </a: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Partnern </a:t>
            </a: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(Boston Consulting Group)</a:t>
            </a:r>
            <a:endParaRPr lang="de-DE" altLang="x-none" sz="2200" dirty="0">
              <a:latin typeface="Cambria Math" charset="0"/>
              <a:ea typeface="Cambria Math" charset="0"/>
              <a:cs typeface="Cambria Math" charset="0"/>
            </a:endParaRPr>
          </a:p>
          <a:p>
            <a:pPr>
              <a:lnSpc>
                <a:spcPct val="80000"/>
              </a:lnSpc>
            </a:pPr>
            <a:r>
              <a:rPr lang="de-DE" altLang="x-none" sz="2200" b="1" dirty="0" smtClean="0">
                <a:latin typeface="Cambria Math" charset="0"/>
                <a:ea typeface="Cambria Math" charset="0"/>
                <a:cs typeface="Cambria Math" charset="0"/>
              </a:rPr>
              <a:t>Der </a:t>
            </a:r>
            <a:r>
              <a:rPr lang="de-DE" altLang="x-none" sz="2200" b="1" dirty="0">
                <a:latin typeface="Cambria Math" charset="0"/>
                <a:ea typeface="Cambria Math" charset="0"/>
                <a:cs typeface="Cambria Math" charset="0"/>
              </a:rPr>
              <a:t>Projektkurs ist </a:t>
            </a:r>
            <a:r>
              <a:rPr lang="de-DE" altLang="x-none" sz="2200" b="1" u="sng" dirty="0">
                <a:latin typeface="Cambria Math" charset="0"/>
                <a:ea typeface="Cambria Math" charset="0"/>
                <a:cs typeface="Cambria Math" charset="0"/>
              </a:rPr>
              <a:t>nicht</a:t>
            </a:r>
            <a:r>
              <a:rPr lang="de-DE" altLang="x-none" sz="2200" b="1" dirty="0">
                <a:latin typeface="Cambria Math" charset="0"/>
                <a:ea typeface="Cambria Math" charset="0"/>
                <a:cs typeface="Cambria Math" charset="0"/>
              </a:rPr>
              <a:t> der Vertiefungskurs des </a:t>
            </a:r>
            <a:r>
              <a:rPr lang="de-DE" altLang="x-none" sz="2200" b="1" dirty="0" smtClean="0">
                <a:latin typeface="Cambria Math" charset="0"/>
                <a:ea typeface="Cambria Math" charset="0"/>
                <a:cs typeface="Cambria Math" charset="0"/>
              </a:rPr>
              <a:t>Referenzfaches </a:t>
            </a:r>
            <a:endParaRPr lang="de-DE" altLang="x-none" sz="2200" b="1" dirty="0">
              <a:latin typeface="Cambria Math" charset="0"/>
              <a:ea typeface="Cambria Math" charset="0"/>
              <a:cs typeface="Cambria Math" charset="0"/>
            </a:endParaRPr>
          </a:p>
          <a:p>
            <a:pPr>
              <a:lnSpc>
                <a:spcPct val="80000"/>
              </a:lnSpc>
            </a:pPr>
            <a:r>
              <a:rPr lang="de-DE" altLang="x-non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Entpflichtung von der </a:t>
            </a:r>
            <a:r>
              <a:rPr lang="de-DE" altLang="x-none" sz="22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Facharbeit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x-none" sz="1000" dirty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charset="2"/>
              <a:buChar char="Ø"/>
            </a:pP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 Jahresnote</a:t>
            </a:r>
            <a:endParaRPr lang="de-DE" altLang="x-none" sz="2200" dirty="0">
              <a:latin typeface="Cambria Math" charset="0"/>
              <a:ea typeface="Cambria Math" charset="0"/>
              <a:cs typeface="Cambria Math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charset="2"/>
              <a:buChar char="Ø"/>
            </a:pP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 Anrechnung </a:t>
            </a: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in doppelter Wertung </a:t>
            </a: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(wie </a:t>
            </a:r>
            <a:r>
              <a:rPr lang="de-DE" altLang="x-none" sz="2200" dirty="0">
                <a:latin typeface="Cambria Math" charset="0"/>
                <a:ea typeface="Cambria Math" charset="0"/>
                <a:cs typeface="Cambria Math" charset="0"/>
              </a:rPr>
              <a:t>zwei </a:t>
            </a:r>
            <a:r>
              <a:rPr lang="de-DE" altLang="x-none" sz="2200" dirty="0" smtClean="0">
                <a:latin typeface="Cambria Math" charset="0"/>
                <a:ea typeface="Cambria Math" charset="0"/>
                <a:cs typeface="Cambria Math" charset="0"/>
              </a:rPr>
              <a:t>Grundkurse)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de-DE" altLang="x-none" sz="1000" dirty="0">
              <a:latin typeface="Cambria Math" charset="0"/>
              <a:ea typeface="Cambria Math" charset="0"/>
              <a:cs typeface="Cambria Math" charset="0"/>
            </a:endParaRPr>
          </a:p>
          <a:p>
            <a:pPr marL="0" indent="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de-DE" altLang="x-none" sz="2400" b="1" u="sng" cap="small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Projektkurse am Goethe</a:t>
            </a:r>
          </a:p>
          <a:p>
            <a:pPr marL="0" indent="0" algn="ctr">
              <a:lnSpc>
                <a:spcPct val="80000"/>
              </a:lnSpc>
              <a:buClr>
                <a:schemeClr val="tx1"/>
              </a:buClr>
              <a:buNone/>
            </a:pPr>
            <a:endParaRPr lang="de-DE" altLang="x-none" sz="300" b="1" cap="small" dirty="0" smtClean="0">
              <a:uFill>
                <a:solidFill>
                  <a:schemeClr val="tx1"/>
                </a:solidFill>
              </a:u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de-DE" altLang="x-none" sz="22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PK Kunst              PK Theater              PK Wirtschaft</a:t>
            </a:r>
            <a:endParaRPr lang="de-DE" altLang="x-none" sz="2200" dirty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2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563" y="376238"/>
            <a:ext cx="615897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altLang="x-none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Wahl </a:t>
            </a:r>
            <a:r>
              <a:rPr lang="de-DE" altLang="x-non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der 2 Leistungskurse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73113" y="2759482"/>
            <a:ext cx="3563937" cy="120251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Char char="•"/>
              <a:defRPr/>
            </a:pPr>
            <a:r>
              <a:rPr kumimoji="0" lang="de-DE" altLang="x-none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Deutsch		</a:t>
            </a:r>
            <a:r>
              <a:rPr kumimoji="0" lang="de-DE" altLang="x-none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</a:p>
          <a:p>
            <a:pPr>
              <a:buFontTx/>
              <a:buChar char="•"/>
              <a:defRPr/>
            </a:pPr>
            <a:r>
              <a:rPr kumimoji="0" lang="de-DE" altLang="x-none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Englisch</a:t>
            </a:r>
            <a:r>
              <a:rPr kumimoji="0" lang="de-DE" altLang="x-none" sz="1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	</a:t>
            </a:r>
            <a:r>
              <a:rPr kumimoji="0" lang="de-DE" altLang="x-none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</a:p>
          <a:p>
            <a:pPr>
              <a:buFontTx/>
              <a:buChar char="•"/>
              <a:defRPr/>
            </a:pPr>
            <a:r>
              <a:rPr kumimoji="0" lang="de-DE" altLang="x-none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Musik </a:t>
            </a:r>
            <a:r>
              <a:rPr kumimoji="0" lang="de-DE" altLang="x-none" sz="1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     	</a:t>
            </a:r>
            <a:r>
              <a:rPr kumimoji="0" lang="de-DE" altLang="x-none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</a:p>
          <a:p>
            <a:pPr>
              <a:buFontTx/>
              <a:buChar char="•"/>
              <a:defRPr/>
            </a:pPr>
            <a:r>
              <a:rPr kumimoji="0" lang="de-DE" altLang="x-none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Kunst	</a:t>
            </a:r>
            <a:r>
              <a:rPr kumimoji="0" lang="de-DE" altLang="x-none" sz="1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kumimoji="0" lang="de-DE" altLang="x-none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55650" y="4556532"/>
            <a:ext cx="3581400" cy="120251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FontTx/>
              <a:buChar char="•"/>
              <a:defRPr/>
            </a:pPr>
            <a:r>
              <a:rPr kumimoji="0"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Geschichte </a:t>
            </a:r>
            <a:r>
              <a:rPr kumimoji="0"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Erdkunde	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Sozialwissenschaften   </a:t>
            </a:r>
            <a:r>
              <a:rPr kumimoji="0"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Pädagogik	</a:t>
            </a:r>
            <a:r>
              <a:rPr kumimoji="0" lang="de-DE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endParaRPr kumimoji="0" lang="de-DE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148263" y="2759482"/>
            <a:ext cx="2895600" cy="12025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FontTx/>
              <a:buChar char="•"/>
              <a:defRPr/>
            </a:pPr>
            <a:r>
              <a:rPr kumimoji="0" lang="de-DE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Mathematik</a:t>
            </a:r>
            <a:r>
              <a:rPr kumimoji="0" lang="de-DE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Chemie 	</a:t>
            </a:r>
            <a:r>
              <a:rPr kumimoji="0" lang="de-DE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kumimoji="0" lang="de-DE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Biologie	   </a:t>
            </a:r>
            <a:r>
              <a:rPr kumimoji="0"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•"/>
              <a:defRPr/>
            </a:pPr>
            <a:r>
              <a:rPr kumimoji="0"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Physik		</a:t>
            </a:r>
            <a:r>
              <a:rPr kumimoji="0"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endParaRPr kumimoji="0" lang="de-DE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148263" y="4386998"/>
            <a:ext cx="2895600" cy="14487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kumimoji="0" lang="de-DE" altLang="x-non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</a:t>
            </a:r>
            <a:r>
              <a:rPr kumimoji="0" lang="de-DE" altLang="x-none" sz="2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</a:t>
            </a:r>
            <a:r>
              <a:rPr kumimoji="0" lang="de-DE" altLang="x-none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 Möglichkeit </a:t>
            </a:r>
            <a:r>
              <a:rPr kumimoji="0" lang="de-DE" altLang="x-none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und Pflicht</a:t>
            </a:r>
            <a:r>
              <a:rPr kumimoji="0" lang="de-DE" altLang="x-none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de-DE" altLang="x-none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der </a:t>
            </a:r>
            <a:r>
              <a:rPr kumimoji="0" lang="de-DE" altLang="x-non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Kooperation</a:t>
            </a:r>
            <a:r>
              <a:rPr kumimoji="0" lang="de-DE" altLang="x-none" sz="2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de-DE" altLang="x-none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mit dem Humboldt-Gymnasium</a:t>
            </a:r>
            <a:endParaRPr kumimoji="0" lang="de-DE" altLang="x-none" sz="2200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650" y="1229540"/>
            <a:ext cx="8132233" cy="854075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Arial" charset="0"/>
              <a:buChar char="•"/>
              <a:defRPr/>
            </a:pPr>
            <a:r>
              <a:rPr lang="de-DE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Angebote des Goethe-Gymnasiums</a:t>
            </a:r>
          </a:p>
          <a:p>
            <a:pPr marL="0" indent="0">
              <a:buClr>
                <a:schemeClr val="bg2">
                  <a:lumMod val="50000"/>
                  <a:lumOff val="50000"/>
                </a:schemeClr>
              </a:buClr>
              <a:buSzPct val="100000"/>
              <a:buFont typeface="Monotype Sorts" charset="2"/>
              <a:buNone/>
              <a:defRPr/>
            </a:pPr>
            <a:r>
              <a:rPr lang="de-DE" sz="18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18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lang="de-DE" sz="14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(abhängig vom Wahlverhalten der </a:t>
            </a:r>
            <a:r>
              <a:rPr lang="de-DE" sz="1400" dirty="0" err="1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SuS</a:t>
            </a:r>
            <a:r>
              <a:rPr lang="de-DE" sz="14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‘ und schulorganisatorischer Notwendigkeiten</a:t>
            </a:r>
            <a:r>
              <a:rPr lang="de-DE" sz="18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sz="1800" dirty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7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 autoUpdateAnimBg="0"/>
      <p:bldP spid="55303" grpId="0" animBg="1" autoUpdateAnimBg="0"/>
      <p:bldP spid="55309" grpId="0" animBg="1" autoUpdateAnimBg="0"/>
      <p:bldP spid="5531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5629275" y="3643842"/>
            <a:ext cx="5742517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altLang="x-none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Die Aufgabenfelder im Abitur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70088" y="2939114"/>
            <a:ext cx="6019800" cy="1012826"/>
            <a:chOff x="1111" y="1480"/>
            <a:chExt cx="3792" cy="771"/>
          </a:xfrm>
        </p:grpSpPr>
        <p:grpSp>
          <p:nvGrpSpPr>
            <p:cNvPr id="50196" name="Group 33"/>
            <p:cNvGrpSpPr>
              <a:grpSpLocks/>
            </p:cNvGrpSpPr>
            <p:nvPr/>
          </p:nvGrpSpPr>
          <p:grpSpPr bwMode="auto">
            <a:xfrm>
              <a:off x="1111" y="1480"/>
              <a:ext cx="3792" cy="771"/>
              <a:chOff x="1111" y="1480"/>
              <a:chExt cx="3792" cy="771"/>
            </a:xfrm>
          </p:grpSpPr>
          <p:sp>
            <p:nvSpPr>
              <p:cNvPr id="50198" name="Rectangle 4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3792" cy="771"/>
              </a:xfrm>
              <a:prstGeom prst="rect">
                <a:avLst/>
              </a:prstGeom>
              <a:solidFill>
                <a:srgbClr val="9933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de-DE" altLang="x-none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50199" name="Text Box 5"/>
              <p:cNvSpPr txBox="1">
                <a:spLocks noChangeArrowheads="1"/>
              </p:cNvSpPr>
              <p:nvPr/>
            </p:nvSpPr>
            <p:spPr bwMode="auto">
              <a:xfrm>
                <a:off x="1474" y="1570"/>
                <a:ext cx="3311" cy="288"/>
              </a:xfrm>
              <a:prstGeom prst="rect">
                <a:avLst/>
              </a:prstGeom>
              <a:solidFill>
                <a:srgbClr val="99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de-DE" altLang="x-none" sz="2400" dirty="0">
                    <a:solidFill>
                      <a:schemeClr val="bg1"/>
                    </a:solidFill>
                    <a:latin typeface="Times New Roman" charset="0"/>
                  </a:rPr>
                  <a:t>Mind. ein Fach des 2. Aufgabenfelds:</a:t>
                </a:r>
              </a:p>
            </p:txBody>
          </p:sp>
        </p:grpSp>
        <p:sp>
          <p:nvSpPr>
            <p:cNvPr id="50197" name="Text Box 6"/>
            <p:cNvSpPr txBox="1">
              <a:spLocks noChangeArrowheads="1"/>
            </p:cNvSpPr>
            <p:nvPr/>
          </p:nvSpPr>
          <p:spPr bwMode="auto">
            <a:xfrm>
              <a:off x="1520" y="1886"/>
              <a:ext cx="309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bg1"/>
                  </a:solidFill>
                  <a:latin typeface="Times New Roman" charset="0"/>
                </a:rPr>
                <a:t>GE, EK, SW, PA, PL oder Religion</a:t>
              </a:r>
              <a:endParaRPr kumimoji="0" lang="de-DE" altLang="x-none" sz="2400">
                <a:latin typeface="Times New Roman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970088" y="4084362"/>
            <a:ext cx="6019800" cy="919162"/>
            <a:chOff x="1111" y="2341"/>
            <a:chExt cx="3792" cy="771"/>
          </a:xfrm>
        </p:grpSpPr>
        <p:grpSp>
          <p:nvGrpSpPr>
            <p:cNvPr id="50192" name="Group 8"/>
            <p:cNvGrpSpPr>
              <a:grpSpLocks/>
            </p:cNvGrpSpPr>
            <p:nvPr/>
          </p:nvGrpSpPr>
          <p:grpSpPr bwMode="auto">
            <a:xfrm>
              <a:off x="1111" y="2341"/>
              <a:ext cx="3792" cy="771"/>
              <a:chOff x="1008" y="2784"/>
              <a:chExt cx="3792" cy="960"/>
            </a:xfrm>
          </p:grpSpPr>
          <p:sp>
            <p:nvSpPr>
              <p:cNvPr id="50194" name="Rectangle 9"/>
              <p:cNvSpPr>
                <a:spLocks noChangeArrowheads="1"/>
              </p:cNvSpPr>
              <p:nvPr/>
            </p:nvSpPr>
            <p:spPr bwMode="auto">
              <a:xfrm>
                <a:off x="1008" y="2784"/>
                <a:ext cx="3792" cy="96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de-DE" altLang="x-none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50195" name="Text Box 10"/>
              <p:cNvSpPr txBox="1">
                <a:spLocks noChangeArrowheads="1"/>
              </p:cNvSpPr>
              <p:nvPr/>
            </p:nvSpPr>
            <p:spPr bwMode="auto">
              <a:xfrm>
                <a:off x="1345" y="2933"/>
                <a:ext cx="3207" cy="26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6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de-DE" altLang="x-none" sz="2400" dirty="0">
                    <a:solidFill>
                      <a:schemeClr val="tx1"/>
                    </a:solidFill>
                    <a:latin typeface="Times New Roman" charset="0"/>
                  </a:rPr>
                  <a:t>Mind. ein Fach des 3. Aufgabenfelds:</a:t>
                </a:r>
              </a:p>
            </p:txBody>
          </p:sp>
        </p:grpSp>
        <p:sp>
          <p:nvSpPr>
            <p:cNvPr id="50193" name="Text Box 11"/>
            <p:cNvSpPr txBox="1">
              <a:spLocks noChangeArrowheads="1"/>
            </p:cNvSpPr>
            <p:nvPr/>
          </p:nvSpPr>
          <p:spPr bwMode="auto">
            <a:xfrm>
              <a:off x="2245" y="2748"/>
              <a:ext cx="129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M, PH, BI, CH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998663" y="1840442"/>
            <a:ext cx="6019800" cy="973138"/>
            <a:chOff x="1129" y="618"/>
            <a:chExt cx="3792" cy="771"/>
          </a:xfrm>
        </p:grpSpPr>
        <p:grpSp>
          <p:nvGrpSpPr>
            <p:cNvPr id="50187" name="Group 14"/>
            <p:cNvGrpSpPr>
              <a:grpSpLocks/>
            </p:cNvGrpSpPr>
            <p:nvPr/>
          </p:nvGrpSpPr>
          <p:grpSpPr bwMode="auto">
            <a:xfrm>
              <a:off x="1129" y="618"/>
              <a:ext cx="3792" cy="771"/>
              <a:chOff x="1008" y="672"/>
              <a:chExt cx="3792" cy="960"/>
            </a:xfrm>
          </p:grpSpPr>
          <p:sp>
            <p:nvSpPr>
              <p:cNvPr id="50190" name="Rectangle 15"/>
              <p:cNvSpPr>
                <a:spLocks noChangeArrowheads="1"/>
              </p:cNvSpPr>
              <p:nvPr/>
            </p:nvSpPr>
            <p:spPr bwMode="auto">
              <a:xfrm>
                <a:off x="1008" y="672"/>
                <a:ext cx="3792" cy="960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de-DE" altLang="x-none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50191" name="Text Box 16"/>
              <p:cNvSpPr txBox="1">
                <a:spLocks noChangeArrowheads="1"/>
              </p:cNvSpPr>
              <p:nvPr/>
            </p:nvSpPr>
            <p:spPr bwMode="auto">
              <a:xfrm>
                <a:off x="1327" y="780"/>
                <a:ext cx="3437" cy="36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0" lang="de-DE" altLang="x-none" sz="2400" dirty="0">
                    <a:solidFill>
                      <a:schemeClr val="tx1"/>
                    </a:solidFill>
                    <a:latin typeface="Times New Roman" charset="0"/>
                  </a:rPr>
                  <a:t>Mind. ein Fach des 1. Aufgabenfelds:</a:t>
                </a:r>
              </a:p>
            </p:txBody>
          </p:sp>
        </p:grpSp>
        <p:sp>
          <p:nvSpPr>
            <p:cNvPr id="50188" name="Text Box 18"/>
            <p:cNvSpPr txBox="1">
              <a:spLocks noChangeArrowheads="1"/>
            </p:cNvSpPr>
            <p:nvPr/>
          </p:nvSpPr>
          <p:spPr bwMode="auto">
            <a:xfrm>
              <a:off x="1256" y="1042"/>
              <a:ext cx="228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Fremdsprache oder Deutsch</a:t>
              </a:r>
            </a:p>
          </p:txBody>
        </p:sp>
        <p:sp>
          <p:nvSpPr>
            <p:cNvPr id="50189" name="Text Box 19"/>
            <p:cNvSpPr txBox="1">
              <a:spLocks noChangeArrowheads="1"/>
            </p:cNvSpPr>
            <p:nvPr/>
          </p:nvSpPr>
          <p:spPr bwMode="auto">
            <a:xfrm>
              <a:off x="3451" y="1042"/>
              <a:ext cx="139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400" i="1">
                  <a:solidFill>
                    <a:schemeClr val="tx1"/>
                  </a:solidFill>
                  <a:latin typeface="Times New Roman" charset="0"/>
                </a:rPr>
                <a:t>, </a:t>
              </a:r>
              <a:r>
                <a:rPr kumimoji="0" lang="de-DE" altLang="x-none" sz="2400" b="1" i="1">
                  <a:solidFill>
                    <a:schemeClr val="tx1"/>
                  </a:solidFill>
                  <a:latin typeface="Times New Roman" charset="0"/>
                </a:rPr>
                <a:t>nicht</a:t>
              </a:r>
              <a:r>
                <a:rPr kumimoji="0" lang="de-DE" altLang="x-none" sz="2400" b="1">
                  <a:solidFill>
                    <a:schemeClr val="tx1"/>
                  </a:solidFill>
                  <a:latin typeface="Times New Roman" charset="0"/>
                </a:rPr>
                <a:t> </a:t>
              </a:r>
              <a:r>
                <a:rPr kumimoji="0" lang="de-DE" altLang="x-none" sz="2400" b="1" i="1">
                  <a:solidFill>
                    <a:schemeClr val="tx1"/>
                  </a:solidFill>
                  <a:latin typeface="Times New Roman" charset="0"/>
                </a:rPr>
                <a:t>KU, MU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1998663" y="5136263"/>
            <a:ext cx="6019800" cy="939270"/>
            <a:chOff x="1111" y="3203"/>
            <a:chExt cx="3792" cy="771"/>
          </a:xfrm>
        </p:grpSpPr>
        <p:sp>
          <p:nvSpPr>
            <p:cNvPr id="50185" name="Rectangle 24"/>
            <p:cNvSpPr>
              <a:spLocks noChangeArrowheads="1"/>
            </p:cNvSpPr>
            <p:nvPr/>
          </p:nvSpPr>
          <p:spPr bwMode="auto">
            <a:xfrm>
              <a:off x="1111" y="3203"/>
              <a:ext cx="3792" cy="77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50186" name="Text Box 25"/>
            <p:cNvSpPr txBox="1">
              <a:spLocks noChangeArrowheads="1"/>
            </p:cNvSpPr>
            <p:nvPr/>
          </p:nvSpPr>
          <p:spPr bwMode="auto">
            <a:xfrm>
              <a:off x="1159" y="3295"/>
              <a:ext cx="3744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ein weiteres Fach, an das weitere Bedingungen geknüpft sind</a:t>
              </a:r>
            </a:p>
          </p:txBody>
        </p:sp>
      </p:grpSp>
      <p:sp>
        <p:nvSpPr>
          <p:cNvPr id="234524" name="AutoShape 28"/>
          <p:cNvSpPr>
            <a:spLocks/>
          </p:cNvSpPr>
          <p:nvPr/>
        </p:nvSpPr>
        <p:spPr bwMode="auto">
          <a:xfrm>
            <a:off x="1536700" y="1969212"/>
            <a:ext cx="360363" cy="3960813"/>
          </a:xfrm>
          <a:prstGeom prst="leftBrace">
            <a:avLst>
              <a:gd name="adj1" fmla="val 91593"/>
              <a:gd name="adj2" fmla="val 50019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x-none" sz="2400">
              <a:solidFill>
                <a:srgbClr val="33CCCC"/>
              </a:solidFill>
              <a:latin typeface="Times New Roman" charset="0"/>
            </a:endParaRPr>
          </a:p>
        </p:txBody>
      </p:sp>
      <p:sp>
        <p:nvSpPr>
          <p:cNvPr id="234525" name="Text Box 29"/>
          <p:cNvSpPr txBox="1">
            <a:spLocks noChangeArrowheads="1"/>
          </p:cNvSpPr>
          <p:nvPr/>
        </p:nvSpPr>
        <p:spPr bwMode="auto">
          <a:xfrm>
            <a:off x="306389" y="2884182"/>
            <a:ext cx="1476375" cy="203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x-none" sz="1800" dirty="0" smtClean="0">
                <a:solidFill>
                  <a:srgbClr val="C00000"/>
                </a:solidFill>
                <a:latin typeface="Times New Roman" charset="0"/>
              </a:rPr>
              <a:t>Die vier Abiturfächer müssen die </a:t>
            </a:r>
            <a:r>
              <a:rPr lang="de-DE" altLang="x-none" sz="1800" dirty="0">
                <a:solidFill>
                  <a:srgbClr val="C00000"/>
                </a:solidFill>
                <a:latin typeface="Times New Roman" charset="0"/>
              </a:rPr>
              <a:t>drei Aufgaben-felder abdecken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44576" y="709710"/>
            <a:ext cx="782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Bedingungen für die Wahl der Abiturfächer</a:t>
            </a:r>
            <a:endParaRPr lang="de-DE" sz="3000" dirty="0">
              <a:solidFill>
                <a:srgbClr val="C00000"/>
              </a:solidFill>
              <a:latin typeface="Papyrus" charset="0"/>
              <a:ea typeface="Papyrus" charset="0"/>
              <a:cs typeface="Papyru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24" grpId="0" animBg="1"/>
      <p:bldP spid="2345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9013" y="446616"/>
            <a:ext cx="73914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de-DE" altLang="x-none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Weitere Bedingungen für </a:t>
            </a:r>
            <a:r>
              <a:rPr lang="de-DE" altLang="x-non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die </a:t>
            </a:r>
            <a:br>
              <a:rPr lang="de-DE" altLang="x-non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</a:br>
            <a:r>
              <a:rPr lang="de-DE" altLang="x-non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Abiturfächer</a:t>
            </a:r>
            <a:endParaRPr lang="de-DE" altLang="x-none" sz="3600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0" y="5373688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de-DE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23850" y="1626129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buAutoNum type="arabicPeriod"/>
              <a:defRPr/>
            </a:pPr>
            <a:r>
              <a:rPr lang="de-DE" altLang="x-non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Bedingung</a:t>
            </a:r>
          </a:p>
          <a:p>
            <a:pPr>
              <a:defRPr/>
            </a:pPr>
            <a:endParaRPr lang="de-DE" altLang="x-none" sz="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Unter den vier Abiturfächern müssen zwei Fächer als 5-stündige Leistungskurse und 2 Fächer als 3-stündige Grundkurse vertreten sein!</a:t>
            </a:r>
          </a:p>
          <a:p>
            <a:pPr>
              <a:defRPr/>
            </a:pPr>
            <a:endParaRPr lang="de-DE" altLang="x-non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323850" y="4645554"/>
            <a:ext cx="8208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3. Bedingung</a:t>
            </a:r>
          </a:p>
          <a:p>
            <a:pPr>
              <a:defRPr/>
            </a:pPr>
            <a:endParaRPr lang="de-DE" altLang="x-none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defRPr/>
            </a:pPr>
            <a:r>
              <a:rPr lang="de-DE" altLang="x-non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Unter den vier Abiturfächern müssen zwei der Fächer Deutsch, Mathematik, Fremdsprache vertreten sein!</a:t>
            </a:r>
          </a:p>
          <a:p>
            <a:pPr>
              <a:defRPr/>
            </a:pPr>
            <a:endParaRPr lang="de-DE" altLang="x-non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endParaRPr lang="de-DE" altLang="x-non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325438" y="2977091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2. Bedingung</a:t>
            </a:r>
          </a:p>
          <a:p>
            <a:pPr>
              <a:defRPr/>
            </a:pPr>
            <a:endParaRPr lang="de-DE" altLang="x-none" sz="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In den Abiturfächern müssen spätestens ab der Qualifikationsphase     </a:t>
            </a: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(Q1.1.) Klausuren geschrieben worden sein.</a:t>
            </a:r>
          </a:p>
          <a:p>
            <a:pPr>
              <a:defRPr/>
            </a:pPr>
            <a:endParaRPr lang="de-DE" altLang="x-non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7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utoUpdateAnimBg="0"/>
      <p:bldP spid="236549" grpId="0" autoUpdateAnimBg="0"/>
      <p:bldP spid="236551" grpId="0" autoUpdateAnimBg="0"/>
      <p:bldP spid="2365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391400" cy="8382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altLang="x-none" sz="24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Konsequenzen der Bedingungen für die </a:t>
            </a:r>
            <a:r>
              <a:rPr lang="de-DE" altLang="x-none" sz="2400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/>
            </a:r>
            <a:br>
              <a:rPr lang="de-DE" altLang="x-none" sz="2400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</a:br>
            <a:r>
              <a:rPr lang="de-DE" altLang="x-none" sz="2400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Wahl </a:t>
            </a:r>
            <a:r>
              <a:rPr lang="de-DE" altLang="x-none" sz="24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der Abiturfächer </a:t>
            </a:r>
            <a:r>
              <a:rPr lang="de-DE" altLang="x-none" sz="2400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	</a:t>
            </a:r>
            <a:endParaRPr lang="de-DE" altLang="x-none" sz="2400" dirty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5373688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  <a:defRPr/>
            </a:pPr>
            <a:endParaRPr lang="de-DE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23850" y="1524968"/>
            <a:ext cx="8991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342900" indent="-342900">
              <a:buClr>
                <a:srgbClr val="FF0000"/>
              </a:buClr>
              <a:buFont typeface="Arial" charset="0"/>
              <a:buChar char="•"/>
            </a:pPr>
            <a:r>
              <a:rPr lang="de-DE" altLang="x-none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Ausgeschlossen sind folgende Fächerkombinationen im Abitur: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474133" y="1800440"/>
            <a:ext cx="8991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de-DE" altLang="x-none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- 2 Naturwissenschaften 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474133" y="2166250"/>
            <a:ext cx="8991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de-DE" altLang="x-none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- 1 Naturwissenschaft und Kunst/Musik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323850" y="2814637"/>
            <a:ext cx="8991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342900" indent="-342900" algn="l">
              <a:spcBef>
                <a:spcPct val="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e-DE" altLang="x-none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Folgende Kombinationen bedingen Mathematik als Abiturfach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474133" y="3196500"/>
            <a:ext cx="8991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de-DE" altLang="x-none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Die Wahl von Kunst/Musik 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615422" y="3730120"/>
            <a:ext cx="5992066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Beispiel: </a:t>
            </a:r>
            <a:r>
              <a:rPr lang="de-DE" altLang="x-non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E-D</a:t>
            </a: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-EK-</a:t>
            </a:r>
            <a:r>
              <a:rPr lang="de-DE" altLang="x-none" sz="1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Mu</a:t>
            </a: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geht nicht, da 3. Aufgabenfeld nicht vertreten!</a:t>
            </a: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74133" y="4194316"/>
            <a:ext cx="3737347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x-none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Die Wahl von 2 Fremdsprachen</a:t>
            </a: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615422" y="4606709"/>
            <a:ext cx="3405525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Beispiel: </a:t>
            </a:r>
            <a:r>
              <a:rPr lang="de-DE" altLang="x-non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E-S0</a:t>
            </a:r>
            <a:r>
              <a:rPr lang="de-DE" altLang="x-none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-Ge-Bio </a:t>
            </a: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geht nicht, da…</a:t>
            </a:r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474133" y="5096483"/>
            <a:ext cx="5116057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x-none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 Die Wahl von 2 Gesellschaftswissenschaften</a:t>
            </a:r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615422" y="5524326"/>
            <a:ext cx="3506835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Beispiel: </a:t>
            </a:r>
            <a:r>
              <a:rPr lang="de-DE" altLang="x-none" sz="1600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GE-SW</a:t>
            </a: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</a:t>
            </a:r>
            <a:r>
              <a:rPr lang="de-DE" altLang="x-non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altLang="x-none" sz="1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-Bio geht nicht, da…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73050" y="1118912"/>
            <a:ext cx="7784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x-none" sz="2000" u="sng" cap="small" dirty="0" smtClean="0">
                <a:latin typeface="Cambria Math" charset="0"/>
                <a:ea typeface="Cambria Math" charset="0"/>
                <a:cs typeface="Cambria Math" charset="0"/>
              </a:rPr>
              <a:t>Bedingung </a:t>
            </a:r>
            <a:r>
              <a:rPr lang="de-DE" altLang="x-none" sz="2000" u="sng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2 </a:t>
            </a:r>
            <a:r>
              <a:rPr lang="de-DE" altLang="x-none" sz="2000" u="sng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Fächer aus D, M, </a:t>
            </a:r>
            <a:r>
              <a:rPr lang="de-DE" altLang="x-none" sz="2000" u="sng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FS</a:t>
            </a:r>
            <a:r>
              <a:rPr lang="de-DE" altLang="x-none" sz="2000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+ </a:t>
            </a:r>
            <a:r>
              <a:rPr lang="de-DE" altLang="x-none" sz="2000" u="sng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Abdeckung der Aufgabenfelder</a:t>
            </a:r>
            <a:endParaRPr lang="de-DE" sz="2000" u="sng" cap="sm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2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  <p:bldP spid="116740" grpId="0" autoUpdateAnimBg="0"/>
      <p:bldP spid="116742" grpId="0" autoUpdateAnimBg="0"/>
      <p:bldP spid="116743" grpId="0" autoUpdateAnimBg="0"/>
      <p:bldP spid="116744" grpId="0" autoUpdateAnimBg="0"/>
      <p:bldP spid="116745" grpId="0" autoUpdateAnimBg="0"/>
      <p:bldP spid="116746" grpId="0"/>
      <p:bldP spid="116747" grpId="0"/>
      <p:bldP spid="116748" grpId="0"/>
      <p:bldP spid="116749" grpId="0"/>
      <p:bldP spid="1167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de-DE" altLang="x-none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Welche Fächer belege ich schriftlich?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524000" y="12954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de-DE" altLang="x-none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90513" y="20320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A) Kunst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  <a:sym typeface="Symbol" charset="2"/>
              </a:rPr>
              <a:t>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schriftlich, wenn als 3. oder 4. </a:t>
            </a:r>
            <a:r>
              <a:rPr lang="de-DE" altLang="x-non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Abifach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geplant!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90513" y="2789238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B) Zweite Gesellschaftswissenschaft/Religion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  <a:sym typeface="Symbol" charset="2"/>
              </a:rPr>
              <a:t>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schriftlich, wenn unsicher, </a:t>
            </a: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   welche der Gesellschaftswissenschaften </a:t>
            </a:r>
            <a:r>
              <a:rPr lang="de-DE" altLang="x-non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Abifach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oder wenn Religion</a:t>
            </a: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   </a:t>
            </a:r>
            <a:r>
              <a:rPr lang="de-DE" altLang="x-non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Abifach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werden soll!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228600" y="3679825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C) Zweite Naturwissenschaft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  <a:sym typeface="Symbol" charset="2"/>
              </a:rPr>
              <a:t> 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schriftlich, wenn unsicher,  </a:t>
            </a:r>
          </a:p>
          <a:p>
            <a:pPr>
              <a:defRPr/>
            </a:pP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    welche der </a:t>
            </a:r>
            <a:r>
              <a:rPr lang="de-DE" altLang="x-non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Naturschaftwissenschaften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altLang="x-non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Abifach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werden soll!</a:t>
            </a:r>
            <a:r>
              <a:rPr lang="de-DE" altLang="x-non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95288" y="1295400"/>
            <a:ext cx="77057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b="1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Wichtig:</a:t>
            </a:r>
            <a:r>
              <a:rPr lang="de-DE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     </a:t>
            </a:r>
            <a:r>
              <a:rPr lang="de-D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Abiturfächer müssen ab der </a:t>
            </a:r>
            <a:r>
              <a:rPr lang="de-DE" sz="22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Q1.1 </a:t>
            </a:r>
            <a:r>
              <a:rPr lang="de-D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schriftlich</a:t>
            </a:r>
          </a:p>
          <a:p>
            <a:pPr>
              <a:defRPr/>
            </a:pPr>
            <a:r>
              <a:rPr lang="de-D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	    </a:t>
            </a:r>
            <a:r>
              <a:rPr lang="de-DE" sz="22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belegt </a:t>
            </a:r>
            <a:r>
              <a:rPr lang="de-DE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worden sein, </a:t>
            </a:r>
            <a:r>
              <a:rPr lang="de-DE" sz="2200" dirty="0">
                <a:latin typeface="Cambria Math" charset="0"/>
                <a:ea typeface="Cambria Math" charset="0"/>
                <a:cs typeface="Cambria Math" charset="0"/>
              </a:rPr>
              <a:t>daher</a:t>
            </a:r>
          </a:p>
        </p:txBody>
      </p:sp>
    </p:spTree>
    <p:extLst>
      <p:ext uri="{BB962C8B-B14F-4D97-AF65-F5344CB8AC3E}">
        <p14:creationId xmlns:p14="http://schemas.microsoft.com/office/powerpoint/2010/main" val="922072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  <p:bldP spid="91141" grpId="0" autoUpdateAnimBg="0"/>
      <p:bldP spid="911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19100"/>
            <a:ext cx="73914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de-DE" altLang="x-none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Welche </a:t>
            </a:r>
            <a:r>
              <a:rPr lang="de-DE" altLang="x-none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Lehrer und Lehrerinnen unterrichten meine Leistungskurse?</a:t>
            </a:r>
            <a:endParaRPr lang="de-DE" altLang="x-none" sz="3200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3849" y="1700213"/>
            <a:ext cx="8295217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50000"/>
              <a:buFont typeface="Arial" charset="0"/>
              <a:buChar char="•"/>
              <a:defRPr/>
            </a:pPr>
            <a:r>
              <a:rPr lang="de-DE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Die Unterrichtsverteilung in der </a:t>
            </a:r>
            <a:r>
              <a:rPr lang="de-D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Q1 </a:t>
            </a:r>
            <a:r>
              <a:rPr lang="de-DE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erfolgt durch die Schulleitung und ist </a:t>
            </a:r>
            <a:r>
              <a:rPr lang="de-DE" sz="2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KEINEM Lehrer und KEINER Lehrerin vor Schuljahresbeginn bekannt</a:t>
            </a:r>
            <a:r>
              <a:rPr lang="de-DE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.</a:t>
            </a:r>
            <a:r>
              <a:rPr lang="de-DE" sz="22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 </a:t>
            </a:r>
            <a:endParaRPr lang="de-DE" sz="2200" dirty="0" smtClean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>
              <a:buClr>
                <a:schemeClr val="tx1"/>
              </a:buClr>
              <a:buSzPct val="150000"/>
              <a:defRPr/>
            </a:pPr>
            <a:endParaRPr lang="de-DE" sz="1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 marL="457200" indent="-457200">
              <a:buClr>
                <a:schemeClr val="tx1"/>
              </a:buClr>
              <a:buSzPct val="150000"/>
              <a:buFont typeface="Arial" charset="0"/>
              <a:buChar char="•"/>
              <a:defRPr/>
            </a:pPr>
            <a:r>
              <a:rPr lang="de-D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Einige Leistungskursfächer werden </a:t>
            </a:r>
            <a:r>
              <a:rPr lang="de-DE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in mehreren Kursen unterrichtet, Fächer wie </a:t>
            </a:r>
            <a:r>
              <a:rPr lang="de-D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 bisweilen sogar in 3 Leistungskursen.</a:t>
            </a:r>
          </a:p>
          <a:p>
            <a:pPr>
              <a:buClr>
                <a:schemeClr val="tx1"/>
              </a:buClr>
              <a:buSzPct val="150000"/>
              <a:defRPr/>
            </a:pPr>
            <a:endParaRPr lang="de-DE" sz="1000" dirty="0"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  <a:p>
            <a:pPr marL="457200" indent="-457200">
              <a:buClr>
                <a:schemeClr val="tx1"/>
              </a:buClr>
              <a:buSzPct val="150000"/>
              <a:buFont typeface="Arial" charset="0"/>
              <a:buChar char="•"/>
              <a:defRPr/>
            </a:pPr>
            <a:r>
              <a:rPr lang="de-DE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Es gibt zu jedem neuen Schuljahr zahlreiche </a:t>
            </a:r>
            <a:r>
              <a:rPr lang="de-DE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charset="0"/>
                <a:ea typeface="Cambria Math" charset="0"/>
                <a:cs typeface="Cambria Math" charset="0"/>
              </a:rPr>
              <a:t>Lehrerwechsel.</a:t>
            </a:r>
            <a:endParaRPr lang="de-DE" sz="2200" dirty="0">
              <a:effectLst>
                <a:outerShdw blurRad="38100" dist="38100" dir="2700000" algn="tl">
                  <a:srgbClr val="FFFFFF"/>
                </a:outerShdw>
              </a:effectLst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80281" y="4834424"/>
            <a:ext cx="74882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3000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Spekulieren Sie nicht </a:t>
            </a:r>
            <a:r>
              <a:rPr lang="mr-IN" sz="3000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de-DE" sz="3000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 Wählen Sie nach Interesse und mit Blick auf das Abitur</a:t>
            </a:r>
          </a:p>
        </p:txBody>
      </p:sp>
    </p:spTree>
    <p:extLst>
      <p:ext uri="{BB962C8B-B14F-4D97-AF65-F5344CB8AC3E}">
        <p14:creationId xmlns:p14="http://schemas.microsoft.com/office/powerpoint/2010/main" val="8322054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056" y="484655"/>
            <a:ext cx="7583487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Leistungsbewertung in der Qualifikationsphase</a:t>
            </a:r>
            <a:endParaRPr lang="de-DE" sz="2600" dirty="0" smtClean="0">
              <a:solidFill>
                <a:srgbClr val="C00000"/>
              </a:solidFill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08213" y="2864317"/>
            <a:ext cx="1004887" cy="40229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3-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130800" y="2877017"/>
            <a:ext cx="1066800" cy="40229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4+ 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70650" y="1953192"/>
            <a:ext cx="1073150" cy="7100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Endnote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EF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629400" y="3257402"/>
            <a:ext cx="685800" cy="46384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400">
                <a:solidFill>
                  <a:schemeClr val="tx1"/>
                </a:solidFill>
                <a:latin typeface="Times New Roman" charset="0"/>
              </a:rPr>
              <a:t>4-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33400" y="2803525"/>
            <a:ext cx="1295400" cy="1430338"/>
            <a:chOff x="336" y="1766"/>
            <a:chExt cx="816" cy="901"/>
          </a:xfrm>
        </p:grpSpPr>
        <p:sp>
          <p:nvSpPr>
            <p:cNvPr id="72731" name="Text Box 3"/>
            <p:cNvSpPr txBox="1">
              <a:spLocks noChangeArrowheads="1"/>
            </p:cNvSpPr>
            <p:nvPr/>
          </p:nvSpPr>
          <p:spPr bwMode="auto">
            <a:xfrm>
              <a:off x="336" y="1766"/>
              <a:ext cx="816" cy="3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Klausuren</a:t>
              </a:r>
            </a:p>
          </p:txBody>
        </p:sp>
        <p:sp>
          <p:nvSpPr>
            <p:cNvPr id="72732" name="Text Box 8"/>
            <p:cNvSpPr txBox="1">
              <a:spLocks noChangeArrowheads="1"/>
            </p:cNvSpPr>
            <p:nvPr/>
          </p:nvSpPr>
          <p:spPr bwMode="auto">
            <a:xfrm>
              <a:off x="336" y="2305"/>
              <a:ext cx="816" cy="3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Sonstige Mitarbeit</a:t>
              </a:r>
            </a:p>
          </p:txBody>
        </p:sp>
      </p:grp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3719513" y="2877017"/>
            <a:ext cx="1004887" cy="40229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4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209800" y="3748088"/>
            <a:ext cx="9906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latin typeface="Times New Roman" charset="0"/>
              </a:rPr>
              <a:t>5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733800" y="3748088"/>
            <a:ext cx="9906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latin typeface="Times New Roman" charset="0"/>
              </a:rPr>
              <a:t>5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2133600" y="2117725"/>
            <a:ext cx="1219200" cy="57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1. Quartal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3657600" y="2117725"/>
            <a:ext cx="1219200" cy="57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2. Quartal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118100" y="2117725"/>
            <a:ext cx="1066800" cy="57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Gesamt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5105400" y="3748088"/>
            <a:ext cx="10668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latin typeface="Times New Roman" charset="0"/>
              </a:rPr>
              <a:t>5 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4724400" y="3048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4724400" y="394652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88086" name="Freeform 22"/>
          <p:cNvSpPr>
            <a:spLocks/>
          </p:cNvSpPr>
          <p:nvPr/>
        </p:nvSpPr>
        <p:spPr bwMode="auto">
          <a:xfrm>
            <a:off x="2743200" y="3578225"/>
            <a:ext cx="2362200" cy="215900"/>
          </a:xfrm>
          <a:custGeom>
            <a:avLst/>
            <a:gdLst>
              <a:gd name="T0" fmla="*/ 0 w 1488"/>
              <a:gd name="T1" fmla="*/ 2147483646 h 136"/>
              <a:gd name="T2" fmla="*/ 2147483646 w 1488"/>
              <a:gd name="T3" fmla="*/ 2147483646 h 136"/>
              <a:gd name="T4" fmla="*/ 2147483646 w 1488"/>
              <a:gd name="T5" fmla="*/ 2147483646 h 136"/>
              <a:gd name="T6" fmla="*/ 0 60000 65536"/>
              <a:gd name="T7" fmla="*/ 0 60000 65536"/>
              <a:gd name="T8" fmla="*/ 0 60000 65536"/>
              <a:gd name="T9" fmla="*/ 0 w 1488"/>
              <a:gd name="T10" fmla="*/ 0 h 136"/>
              <a:gd name="T11" fmla="*/ 1488 w 1488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36">
                <a:moveTo>
                  <a:pt x="0" y="88"/>
                </a:moveTo>
                <a:cubicBezTo>
                  <a:pt x="113" y="75"/>
                  <a:pt x="432" y="0"/>
                  <a:pt x="680" y="8"/>
                </a:cubicBezTo>
                <a:cubicBezTo>
                  <a:pt x="928" y="16"/>
                  <a:pt x="1320" y="109"/>
                  <a:pt x="1488" y="136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88087" name="Freeform 23"/>
          <p:cNvSpPr>
            <a:spLocks/>
          </p:cNvSpPr>
          <p:nvPr/>
        </p:nvSpPr>
        <p:spPr bwMode="auto">
          <a:xfrm>
            <a:off x="2667000" y="3184525"/>
            <a:ext cx="2438400" cy="219075"/>
          </a:xfrm>
          <a:custGeom>
            <a:avLst/>
            <a:gdLst>
              <a:gd name="T0" fmla="*/ 0 w 1536"/>
              <a:gd name="T1" fmla="*/ 2147483646 h 138"/>
              <a:gd name="T2" fmla="*/ 2147483646 w 1536"/>
              <a:gd name="T3" fmla="*/ 2147483646 h 138"/>
              <a:gd name="T4" fmla="*/ 2147483646 w 1536"/>
              <a:gd name="T5" fmla="*/ 0 h 138"/>
              <a:gd name="T6" fmla="*/ 0 60000 65536"/>
              <a:gd name="T7" fmla="*/ 0 60000 65536"/>
              <a:gd name="T8" fmla="*/ 0 60000 65536"/>
              <a:gd name="T9" fmla="*/ 0 w 1536"/>
              <a:gd name="T10" fmla="*/ 0 h 138"/>
              <a:gd name="T11" fmla="*/ 1536 w 1536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138">
                <a:moveTo>
                  <a:pt x="0" y="48"/>
                </a:moveTo>
                <a:cubicBezTo>
                  <a:pt x="111" y="62"/>
                  <a:pt x="408" y="138"/>
                  <a:pt x="664" y="130"/>
                </a:cubicBezTo>
                <a:cubicBezTo>
                  <a:pt x="920" y="122"/>
                  <a:pt x="1354" y="27"/>
                  <a:pt x="1536" y="0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de-DE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162800" y="3717925"/>
            <a:ext cx="304800" cy="228600"/>
            <a:chOff x="1728" y="2976"/>
            <a:chExt cx="192" cy="144"/>
          </a:xfrm>
        </p:grpSpPr>
        <p:sp>
          <p:nvSpPr>
            <p:cNvPr id="72729" name="Line 25"/>
            <p:cNvSpPr>
              <a:spLocks noChangeShapeType="1"/>
            </p:cNvSpPr>
            <p:nvPr/>
          </p:nvSpPr>
          <p:spPr bwMode="auto">
            <a:xfrm>
              <a:off x="1728" y="3024"/>
              <a:ext cx="48" cy="9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2730" name="Line 26"/>
            <p:cNvSpPr>
              <a:spLocks noChangeShapeType="1"/>
            </p:cNvSpPr>
            <p:nvPr/>
          </p:nvSpPr>
          <p:spPr bwMode="auto">
            <a:xfrm flipV="1">
              <a:off x="1776" y="2976"/>
              <a:ext cx="144" cy="14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7689850" y="1368892"/>
            <a:ext cx="1073150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dirty="0" smtClean="0">
                <a:solidFill>
                  <a:schemeClr val="tx1"/>
                </a:solidFill>
                <a:latin typeface="Times New Roman" charset="0"/>
              </a:rPr>
              <a:t>Achtung</a:t>
            </a:r>
            <a:endParaRPr kumimoji="0" lang="de-DE" altLang="x-none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7854950" y="3260725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400">
                <a:latin typeface="Times New Roman" charset="0"/>
              </a:rPr>
              <a:t>4-</a:t>
            </a:r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8229600" y="3717925"/>
            <a:ext cx="0" cy="609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7543800" y="4441825"/>
            <a:ext cx="12192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b="1">
                <a:solidFill>
                  <a:schemeClr val="bg1"/>
                </a:solidFill>
                <a:latin typeface="Times New Roman" charset="0"/>
              </a:rPr>
              <a:t>Defizit!</a:t>
            </a:r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7689850" y="1951604"/>
            <a:ext cx="1073150" cy="7100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Endnote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Q1/Q2</a:t>
            </a:r>
          </a:p>
        </p:txBody>
      </p:sp>
    </p:spTree>
    <p:extLst>
      <p:ext uri="{BB962C8B-B14F-4D97-AF65-F5344CB8AC3E}">
        <p14:creationId xmlns:p14="http://schemas.microsoft.com/office/powerpoint/2010/main" val="72930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 autoUpdateAnimBg="0"/>
      <p:bldP spid="88069" grpId="0" animBg="1" autoUpdateAnimBg="0"/>
      <p:bldP spid="88070" grpId="0" animBg="1" autoUpdateAnimBg="0"/>
      <p:bldP spid="88071" grpId="0" animBg="1" autoUpdateAnimBg="0"/>
      <p:bldP spid="88073" grpId="0" animBg="1" autoUpdateAnimBg="0"/>
      <p:bldP spid="88074" grpId="0" animBg="1" autoUpdateAnimBg="0"/>
      <p:bldP spid="88075" grpId="0" animBg="1" autoUpdateAnimBg="0"/>
      <p:bldP spid="88079" grpId="0" animBg="1" autoUpdateAnimBg="0"/>
      <p:bldP spid="88080" grpId="0" animBg="1" autoUpdateAnimBg="0"/>
      <p:bldP spid="88082" grpId="0" animBg="1" autoUpdateAnimBg="0"/>
      <p:bldP spid="88083" grpId="0" animBg="1" autoUpdateAnimBg="0"/>
      <p:bldP spid="88084" grpId="0" animBg="1"/>
      <p:bldP spid="88085" grpId="0" animBg="1"/>
      <p:bldP spid="88086" grpId="0" animBg="1"/>
      <p:bldP spid="88087" grpId="0" animBg="1"/>
      <p:bldP spid="88092" grpId="0" animBg="1" autoUpdateAnimBg="0"/>
      <p:bldP spid="88093" grpId="0" animBg="1" autoUpdateAnimBg="0"/>
      <p:bldP spid="88097" grpId="0" animBg="1"/>
      <p:bldP spid="88098" grpId="0" animBg="1" autoUpdateAnimBg="0"/>
      <p:bldP spid="8809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09625"/>
            <a:ext cx="7391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Das Punktesystem ab der Q1</a:t>
            </a:r>
            <a:r>
              <a:rPr lang="de-DE" dirty="0" smtClean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	</a:t>
            </a:r>
            <a:endParaRPr lang="de-DE" sz="3200" dirty="0" smtClean="0">
              <a:solidFill>
                <a:srgbClr val="C00000"/>
              </a:solidFill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52400" y="1828800"/>
            <a:ext cx="1371600" cy="685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Sehr gut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15  14  13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524000" y="1828800"/>
            <a:ext cx="1143000" cy="685800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99FF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gut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12  11 10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667000" y="1828800"/>
            <a:ext cx="1600200" cy="685800"/>
          </a:xfrm>
          <a:prstGeom prst="rect">
            <a:avLst/>
          </a:prstGeom>
          <a:gradFill rotWithShape="0">
            <a:gsLst>
              <a:gs pos="0">
                <a:srgbClr val="99FF33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befriedigend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9    8    7</a:t>
            </a:r>
            <a:r>
              <a:rPr kumimoji="0" lang="de-DE" altLang="x-none" sz="2400" dirty="0">
                <a:latin typeface="Times New Roman" charset="0"/>
              </a:rPr>
              <a:t> 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267200" y="1828800"/>
            <a:ext cx="1600200" cy="685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ausreichend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6     5       </a:t>
            </a:r>
            <a:r>
              <a:rPr kumimoji="0" lang="de-DE" altLang="x-none" sz="2400" dirty="0">
                <a:solidFill>
                  <a:schemeClr val="bg1"/>
                </a:solidFill>
                <a:latin typeface="Times New Roman" charset="0"/>
              </a:rPr>
              <a:t>4</a:t>
            </a:r>
            <a:r>
              <a:rPr kumimoji="0" lang="de-DE" altLang="x-none" sz="2400" dirty="0">
                <a:latin typeface="Times New Roman" charset="0"/>
              </a:rPr>
              <a:t> 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867400" y="1828800"/>
            <a:ext cx="1447800" cy="685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bg1"/>
                </a:solidFill>
                <a:latin typeface="Times New Roman" charset="0"/>
              </a:rPr>
              <a:t>mangelhaft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bg1"/>
                </a:solidFill>
                <a:latin typeface="Times New Roman" charset="0"/>
              </a:rPr>
              <a:t>3    2    1  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7315200" y="1828800"/>
            <a:ext cx="1600200" cy="685800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bg1"/>
                </a:solidFill>
                <a:latin typeface="Times New Roman" charset="0"/>
              </a:rPr>
              <a:t>ungenügend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bg1"/>
                </a:solidFill>
                <a:latin typeface="Times New Roman" charset="0"/>
              </a:rPr>
              <a:t>0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5334000" y="2667000"/>
            <a:ext cx="3505200" cy="533400"/>
          </a:xfrm>
          <a:prstGeom prst="homePlate">
            <a:avLst>
              <a:gd name="adj" fmla="val 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de-DE" altLang="x-none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Defizit!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52400" y="1371600"/>
            <a:ext cx="5715000" cy="2362200"/>
            <a:chOff x="96" y="1776"/>
            <a:chExt cx="3600" cy="1488"/>
          </a:xfrm>
        </p:grpSpPr>
        <p:sp>
          <p:nvSpPr>
            <p:cNvPr id="74763" name="Line 10"/>
            <p:cNvSpPr>
              <a:spLocks noChangeShapeType="1"/>
            </p:cNvSpPr>
            <p:nvPr/>
          </p:nvSpPr>
          <p:spPr bwMode="auto">
            <a:xfrm>
              <a:off x="240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55" name="AutoShape 11"/>
            <p:cNvSpPr>
              <a:spLocks noChangeArrowheads="1"/>
            </p:cNvSpPr>
            <p:nvPr/>
          </p:nvSpPr>
          <p:spPr bwMode="auto">
            <a:xfrm>
              <a:off x="96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1+</a:t>
              </a:r>
            </a:p>
          </p:txBody>
        </p:sp>
        <p:sp>
          <p:nvSpPr>
            <p:cNvPr id="74765" name="Line 12"/>
            <p:cNvSpPr>
              <a:spLocks noChangeShapeType="1"/>
            </p:cNvSpPr>
            <p:nvPr/>
          </p:nvSpPr>
          <p:spPr bwMode="auto">
            <a:xfrm>
              <a:off x="528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66" name="Line 13"/>
            <p:cNvSpPr>
              <a:spLocks noChangeShapeType="1"/>
            </p:cNvSpPr>
            <p:nvPr/>
          </p:nvSpPr>
          <p:spPr bwMode="auto">
            <a:xfrm>
              <a:off x="816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58" name="AutoShape 14"/>
            <p:cNvSpPr>
              <a:spLocks noChangeArrowheads="1"/>
            </p:cNvSpPr>
            <p:nvPr/>
          </p:nvSpPr>
          <p:spPr bwMode="auto">
            <a:xfrm>
              <a:off x="384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82959" name="AutoShape 15"/>
            <p:cNvSpPr>
              <a:spLocks noChangeArrowheads="1"/>
            </p:cNvSpPr>
            <p:nvPr/>
          </p:nvSpPr>
          <p:spPr bwMode="auto">
            <a:xfrm>
              <a:off x="672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1-</a:t>
              </a:r>
            </a:p>
          </p:txBody>
        </p:sp>
        <p:sp>
          <p:nvSpPr>
            <p:cNvPr id="74769" name="Line 16"/>
            <p:cNvSpPr>
              <a:spLocks noChangeShapeType="1"/>
            </p:cNvSpPr>
            <p:nvPr/>
          </p:nvSpPr>
          <p:spPr bwMode="auto">
            <a:xfrm>
              <a:off x="1056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61" name="AutoShape 17"/>
            <p:cNvSpPr>
              <a:spLocks noChangeArrowheads="1"/>
            </p:cNvSpPr>
            <p:nvPr/>
          </p:nvSpPr>
          <p:spPr bwMode="auto">
            <a:xfrm>
              <a:off x="960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2+</a:t>
              </a:r>
            </a:p>
          </p:txBody>
        </p:sp>
        <p:sp>
          <p:nvSpPr>
            <p:cNvPr id="74771" name="Line 18"/>
            <p:cNvSpPr>
              <a:spLocks noChangeShapeType="1"/>
            </p:cNvSpPr>
            <p:nvPr/>
          </p:nvSpPr>
          <p:spPr bwMode="auto">
            <a:xfrm>
              <a:off x="1344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72" name="Line 19"/>
            <p:cNvSpPr>
              <a:spLocks noChangeShapeType="1"/>
            </p:cNvSpPr>
            <p:nvPr/>
          </p:nvSpPr>
          <p:spPr bwMode="auto">
            <a:xfrm>
              <a:off x="1584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64" name="AutoShape 20"/>
            <p:cNvSpPr>
              <a:spLocks noChangeArrowheads="1"/>
            </p:cNvSpPr>
            <p:nvPr/>
          </p:nvSpPr>
          <p:spPr bwMode="auto">
            <a:xfrm>
              <a:off x="1192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82965" name="AutoShape 21"/>
            <p:cNvSpPr>
              <a:spLocks noChangeArrowheads="1"/>
            </p:cNvSpPr>
            <p:nvPr/>
          </p:nvSpPr>
          <p:spPr bwMode="auto">
            <a:xfrm>
              <a:off x="1464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2-</a:t>
              </a:r>
            </a:p>
          </p:txBody>
        </p:sp>
        <p:sp>
          <p:nvSpPr>
            <p:cNvPr id="74775" name="Line 22"/>
            <p:cNvSpPr>
              <a:spLocks noChangeShapeType="1"/>
            </p:cNvSpPr>
            <p:nvPr/>
          </p:nvSpPr>
          <p:spPr bwMode="auto">
            <a:xfrm>
              <a:off x="944" y="1824"/>
              <a:ext cx="0" cy="14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76" name="Line 25"/>
            <p:cNvSpPr>
              <a:spLocks noChangeShapeType="1"/>
            </p:cNvSpPr>
            <p:nvPr/>
          </p:nvSpPr>
          <p:spPr bwMode="auto">
            <a:xfrm>
              <a:off x="1872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70" name="AutoShape 26"/>
            <p:cNvSpPr>
              <a:spLocks noChangeArrowheads="1"/>
            </p:cNvSpPr>
            <p:nvPr/>
          </p:nvSpPr>
          <p:spPr bwMode="auto">
            <a:xfrm>
              <a:off x="1728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3+</a:t>
              </a:r>
            </a:p>
          </p:txBody>
        </p:sp>
        <p:sp>
          <p:nvSpPr>
            <p:cNvPr id="74778" name="Line 27"/>
            <p:cNvSpPr>
              <a:spLocks noChangeShapeType="1"/>
            </p:cNvSpPr>
            <p:nvPr/>
          </p:nvSpPr>
          <p:spPr bwMode="auto">
            <a:xfrm>
              <a:off x="2160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79" name="Line 28"/>
            <p:cNvSpPr>
              <a:spLocks noChangeShapeType="1"/>
            </p:cNvSpPr>
            <p:nvPr/>
          </p:nvSpPr>
          <p:spPr bwMode="auto">
            <a:xfrm>
              <a:off x="2448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73" name="AutoShape 29"/>
            <p:cNvSpPr>
              <a:spLocks noChangeArrowheads="1"/>
            </p:cNvSpPr>
            <p:nvPr/>
          </p:nvSpPr>
          <p:spPr bwMode="auto">
            <a:xfrm>
              <a:off x="2016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82974" name="AutoShape 30"/>
            <p:cNvSpPr>
              <a:spLocks noChangeArrowheads="1"/>
            </p:cNvSpPr>
            <p:nvPr/>
          </p:nvSpPr>
          <p:spPr bwMode="auto">
            <a:xfrm>
              <a:off x="2304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3-</a:t>
              </a:r>
            </a:p>
          </p:txBody>
        </p:sp>
        <p:sp>
          <p:nvSpPr>
            <p:cNvPr id="74782" name="Line 31"/>
            <p:cNvSpPr>
              <a:spLocks noChangeShapeType="1"/>
            </p:cNvSpPr>
            <p:nvPr/>
          </p:nvSpPr>
          <p:spPr bwMode="auto">
            <a:xfrm>
              <a:off x="2808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76" name="AutoShape 32"/>
            <p:cNvSpPr>
              <a:spLocks noChangeArrowheads="1"/>
            </p:cNvSpPr>
            <p:nvPr/>
          </p:nvSpPr>
          <p:spPr bwMode="auto">
            <a:xfrm>
              <a:off x="2712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4+</a:t>
              </a:r>
            </a:p>
          </p:txBody>
        </p:sp>
        <p:sp>
          <p:nvSpPr>
            <p:cNvPr id="74784" name="Line 33"/>
            <p:cNvSpPr>
              <a:spLocks noChangeShapeType="1"/>
            </p:cNvSpPr>
            <p:nvPr/>
          </p:nvSpPr>
          <p:spPr bwMode="auto">
            <a:xfrm>
              <a:off x="3096" y="2520"/>
              <a:ext cx="0" cy="38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85" name="Line 34"/>
            <p:cNvSpPr>
              <a:spLocks noChangeShapeType="1"/>
            </p:cNvSpPr>
            <p:nvPr/>
          </p:nvSpPr>
          <p:spPr bwMode="auto">
            <a:xfrm>
              <a:off x="3528" y="2520"/>
              <a:ext cx="0" cy="38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82979" name="AutoShape 35"/>
            <p:cNvSpPr>
              <a:spLocks noChangeArrowheads="1"/>
            </p:cNvSpPr>
            <p:nvPr/>
          </p:nvSpPr>
          <p:spPr bwMode="auto">
            <a:xfrm>
              <a:off x="2984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82980" name="AutoShape 36"/>
            <p:cNvSpPr>
              <a:spLocks noChangeArrowheads="1"/>
            </p:cNvSpPr>
            <p:nvPr/>
          </p:nvSpPr>
          <p:spPr bwMode="auto">
            <a:xfrm>
              <a:off x="3408" y="2928"/>
              <a:ext cx="288" cy="336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de-DE" altLang="x-none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4-</a:t>
              </a:r>
            </a:p>
          </p:txBody>
        </p:sp>
        <p:sp>
          <p:nvSpPr>
            <p:cNvPr id="74788" name="Line 37"/>
            <p:cNvSpPr>
              <a:spLocks noChangeShapeType="1"/>
            </p:cNvSpPr>
            <p:nvPr/>
          </p:nvSpPr>
          <p:spPr bwMode="auto">
            <a:xfrm>
              <a:off x="2696" y="1776"/>
              <a:ext cx="0" cy="14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74789" name="Line 38"/>
            <p:cNvSpPr>
              <a:spLocks noChangeShapeType="1"/>
            </p:cNvSpPr>
            <p:nvPr/>
          </p:nvSpPr>
          <p:spPr bwMode="auto">
            <a:xfrm>
              <a:off x="1680" y="1776"/>
              <a:ext cx="0" cy="14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0036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48" grpId="0" animBg="1" autoUpdateAnimBg="0"/>
      <p:bldP spid="82949" grpId="0" animBg="1" autoUpdateAnimBg="0"/>
      <p:bldP spid="82950" grpId="0" animBg="1" autoUpdateAnimBg="0"/>
      <p:bldP spid="82951" grpId="0" animBg="1" autoUpdateAnimBg="0"/>
      <p:bldP spid="82952" grpId="0" animBg="1" autoUpdateAnimBg="0"/>
      <p:bldP spid="829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-685800" y="1695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u="sng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  <a:t>Informationsveranstaltung </a:t>
            </a:r>
            <a:br>
              <a:rPr lang="de-DE" sz="3200" u="sng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</a:br>
            <a:r>
              <a:rPr lang="de-DE" sz="3200" u="sng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  <a:t>über die Qualifikationsphase</a:t>
            </a:r>
            <a:endParaRPr lang="de-DE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524933" y="1947333"/>
            <a:ext cx="109216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3600" cap="small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lang="de-DE" sz="3600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Gliederung</a:t>
            </a:r>
            <a:endParaRPr lang="de-DE" sz="3600" cap="small" dirty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lvl="2">
              <a:buClr>
                <a:srgbClr val="C00000"/>
              </a:buClr>
            </a:pPr>
            <a:endParaRPr lang="de-DE" sz="2000" dirty="0">
              <a:latin typeface="Cambria Math" charset="0"/>
              <a:ea typeface="Cambria Math" charset="0"/>
              <a:cs typeface="Cambria Math" charset="0"/>
            </a:endParaRP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>
                <a:latin typeface="Cambria Math" charset="0"/>
                <a:ea typeface="Cambria Math" charset="0"/>
                <a:cs typeface="Cambria Math" charset="0"/>
              </a:rPr>
              <a:t>Aufbau </a:t>
            </a:r>
            <a:r>
              <a:rPr lang="de-DE" sz="2800" dirty="0" smtClean="0">
                <a:latin typeface="Cambria Math" charset="0"/>
                <a:ea typeface="Cambria Math" charset="0"/>
                <a:cs typeface="Cambria Math" charset="0"/>
              </a:rPr>
              <a:t>und Besonderheiten der Qualifikationsphase</a:t>
            </a: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 smtClean="0">
                <a:latin typeface="Cambria Math" charset="0"/>
                <a:ea typeface="Cambria Math" charset="0"/>
                <a:cs typeface="Cambria Math" charset="0"/>
              </a:rPr>
              <a:t>Einbringungspflichtige Kurse</a:t>
            </a: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>
                <a:latin typeface="Cambria Math" charset="0"/>
                <a:ea typeface="Cambria Math" charset="0"/>
                <a:cs typeface="Cambria Math" charset="0"/>
              </a:rPr>
              <a:t>Wahl der </a:t>
            </a:r>
            <a:r>
              <a:rPr lang="de-DE" sz="2800" dirty="0" smtClean="0">
                <a:latin typeface="Cambria Math" charset="0"/>
                <a:ea typeface="Cambria Math" charset="0"/>
                <a:cs typeface="Cambria Math" charset="0"/>
              </a:rPr>
              <a:t>Leistungskurse</a:t>
            </a:r>
            <a:endParaRPr lang="de-DE" sz="2800" dirty="0">
              <a:latin typeface="Cambria Math" charset="0"/>
              <a:ea typeface="Cambria Math" charset="0"/>
              <a:cs typeface="Cambria Math" charset="0"/>
            </a:endParaRP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>
                <a:latin typeface="Cambria Math" charset="0"/>
                <a:ea typeface="Cambria Math" charset="0"/>
                <a:cs typeface="Cambria Math" charset="0"/>
              </a:rPr>
              <a:t>Gesamtqualifikation, Zulassung und Defizite</a:t>
            </a: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>
                <a:latin typeface="Cambria Math" charset="0"/>
                <a:ea typeface="Cambria Math" charset="0"/>
                <a:cs typeface="Cambria Math" charset="0"/>
              </a:rPr>
              <a:t>Punkteverteilung im Abitur</a:t>
            </a:r>
          </a:p>
          <a:p>
            <a:pPr marL="1200091" lvl="2" indent="-285737">
              <a:buClr>
                <a:srgbClr val="C00000"/>
              </a:buClr>
              <a:buFont typeface="Arial" charset="0"/>
              <a:buChar char="•"/>
            </a:pPr>
            <a:r>
              <a:rPr lang="de-DE" sz="2800" dirty="0">
                <a:latin typeface="Cambria Math" charset="0"/>
                <a:ea typeface="Cambria Math" charset="0"/>
                <a:cs typeface="Cambria Math" charset="0"/>
              </a:rPr>
              <a:t>Berechnungsbeispiele</a:t>
            </a:r>
          </a:p>
          <a:p>
            <a:pPr marL="285737" indent="-285737">
              <a:buClr>
                <a:srgbClr val="C00000"/>
              </a:buClr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2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0883" y="156368"/>
            <a:ext cx="7886700" cy="1325563"/>
          </a:xfrm>
        </p:spPr>
        <p:txBody>
          <a:bodyPr/>
          <a:lstStyle/>
          <a:p>
            <a:pPr algn="ctr">
              <a:defRPr/>
            </a:pPr>
            <a:r>
              <a:rPr lang="de-DE" altLang="x-none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Das Kurssystem</a:t>
            </a:r>
          </a:p>
        </p:txBody>
      </p:sp>
      <p:grpSp>
        <p:nvGrpSpPr>
          <p:cNvPr id="39939" name="Group 33"/>
          <p:cNvGrpSpPr>
            <a:grpSpLocks/>
          </p:cNvGrpSpPr>
          <p:nvPr/>
        </p:nvGrpSpPr>
        <p:grpSpPr bwMode="auto">
          <a:xfrm>
            <a:off x="1744664" y="1405467"/>
            <a:ext cx="2819400" cy="4799013"/>
            <a:chOff x="1151" y="624"/>
            <a:chExt cx="1776" cy="3023"/>
          </a:xfrm>
        </p:grpSpPr>
        <p:sp>
          <p:nvSpPr>
            <p:cNvPr id="39953" name="AutoShape 3"/>
            <p:cNvSpPr>
              <a:spLocks noChangeArrowheads="1"/>
            </p:cNvSpPr>
            <p:nvPr/>
          </p:nvSpPr>
          <p:spPr bwMode="auto">
            <a:xfrm>
              <a:off x="1152" y="624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6D6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Abiturprüfung</a:t>
              </a:r>
            </a:p>
          </p:txBody>
        </p:sp>
        <p:sp>
          <p:nvSpPr>
            <p:cNvPr id="39954" name="AutoShape 4"/>
            <p:cNvSpPr>
              <a:spLocks noChangeArrowheads="1"/>
            </p:cNvSpPr>
            <p:nvPr/>
          </p:nvSpPr>
          <p:spPr bwMode="auto">
            <a:xfrm>
              <a:off x="1151" y="3024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DABA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Einführungsphase (EF)</a:t>
              </a:r>
            </a:p>
          </p:txBody>
        </p:sp>
        <p:sp>
          <p:nvSpPr>
            <p:cNvPr id="39955" name="AutoShape 7"/>
            <p:cNvSpPr>
              <a:spLocks noChangeArrowheads="1"/>
            </p:cNvSpPr>
            <p:nvPr/>
          </p:nvSpPr>
          <p:spPr bwMode="auto">
            <a:xfrm>
              <a:off x="1152" y="2160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Qualifikationsphase (Q1)</a:t>
              </a:r>
            </a:p>
          </p:txBody>
        </p:sp>
        <p:sp>
          <p:nvSpPr>
            <p:cNvPr id="39956" name="AutoShape 8"/>
            <p:cNvSpPr>
              <a:spLocks noChangeArrowheads="1"/>
            </p:cNvSpPr>
            <p:nvPr/>
          </p:nvSpPr>
          <p:spPr bwMode="auto">
            <a:xfrm>
              <a:off x="1152" y="1488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 dirty="0">
                  <a:solidFill>
                    <a:schemeClr val="tx1"/>
                  </a:solidFill>
                  <a:latin typeface="Times New Roman" charset="0"/>
                </a:rPr>
                <a:t>Qualifikationsphase (Q2)</a:t>
              </a:r>
            </a:p>
          </p:txBody>
        </p:sp>
        <p:sp>
          <p:nvSpPr>
            <p:cNvPr id="39957" name="Rectangle 9"/>
            <p:cNvSpPr>
              <a:spLocks noChangeArrowheads="1"/>
            </p:cNvSpPr>
            <p:nvPr/>
          </p:nvSpPr>
          <p:spPr bwMode="auto">
            <a:xfrm>
              <a:off x="1392" y="2112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endParaRPr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1392" y="1248"/>
              <a:ext cx="1248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endParaRPr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59" name="Rectangle 20"/>
            <p:cNvSpPr>
              <a:spLocks noChangeArrowheads="1"/>
            </p:cNvSpPr>
            <p:nvPr/>
          </p:nvSpPr>
          <p:spPr bwMode="auto">
            <a:xfrm>
              <a:off x="1392" y="2784"/>
              <a:ext cx="1248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endParaRPr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</p:grpSp>
      <p:sp>
        <p:nvSpPr>
          <p:cNvPr id="24598" name="AutoShape 22"/>
          <p:cNvSpPr>
            <a:spLocks noChangeAspect="1" noChangeArrowheads="1"/>
          </p:cNvSpPr>
          <p:nvPr/>
        </p:nvSpPr>
        <p:spPr bwMode="auto">
          <a:xfrm>
            <a:off x="4707996" y="5063067"/>
            <a:ext cx="4319587" cy="114141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11-12 Grundkurse (3 </a:t>
            </a:r>
            <a:r>
              <a:rPr kumimoji="0" lang="de-DE" altLang="x-none" sz="2000" dirty="0" err="1">
                <a:solidFill>
                  <a:schemeClr val="tx1"/>
                </a:solidFill>
                <a:latin typeface="Times New Roman" charset="0"/>
              </a:rPr>
              <a:t>WStd</a:t>
            </a: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.)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+ ggf. 1 Vertiefungskurs (2 </a:t>
            </a:r>
            <a:r>
              <a:rPr kumimoji="0" lang="de-DE" altLang="x-none" sz="2000" dirty="0" err="1">
                <a:solidFill>
                  <a:schemeClr val="tx1"/>
                </a:solidFill>
                <a:latin typeface="Times New Roman" charset="0"/>
              </a:rPr>
              <a:t>WStd</a:t>
            </a: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.)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571206" y="4786311"/>
            <a:ext cx="2362200" cy="457200"/>
            <a:chOff x="3360" y="2736"/>
            <a:chExt cx="1728" cy="288"/>
          </a:xfrm>
        </p:grpSpPr>
        <p:sp>
          <p:nvSpPr>
            <p:cNvPr id="39951" name="AutoShape 34"/>
            <p:cNvSpPr>
              <a:spLocks noChangeArrowheads="1"/>
            </p:cNvSpPr>
            <p:nvPr/>
          </p:nvSpPr>
          <p:spPr bwMode="auto">
            <a:xfrm rot="-5400000">
              <a:off x="4608" y="2544"/>
              <a:ext cx="288" cy="672"/>
            </a:xfrm>
            <a:prstGeom prst="homePlat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52" name="AutoShape 35"/>
            <p:cNvSpPr>
              <a:spLocks noChangeArrowheads="1"/>
            </p:cNvSpPr>
            <p:nvPr/>
          </p:nvSpPr>
          <p:spPr bwMode="auto">
            <a:xfrm rot="-5400000">
              <a:off x="3456" y="2640"/>
              <a:ext cx="288" cy="480"/>
            </a:xfrm>
            <a:prstGeom prst="homePlate">
              <a:avLst>
                <a:gd name="adj" fmla="val 2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latin typeface="Times New Roman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259388" y="2623080"/>
            <a:ext cx="3200400" cy="2133600"/>
            <a:chOff x="3216" y="1008"/>
            <a:chExt cx="2112" cy="2063"/>
          </a:xfrm>
        </p:grpSpPr>
        <p:sp>
          <p:nvSpPr>
            <p:cNvPr id="39949" name="AutoShape 26"/>
            <p:cNvSpPr>
              <a:spLocks noChangeAspect="1" noChangeArrowheads="1"/>
            </p:cNvSpPr>
            <p:nvPr/>
          </p:nvSpPr>
          <p:spPr bwMode="auto">
            <a:xfrm>
              <a:off x="3216" y="1008"/>
              <a:ext cx="1008" cy="2063"/>
            </a:xfrm>
            <a:prstGeom prst="cube">
              <a:avLst>
                <a:gd name="adj" fmla="val 1756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 dirty="0">
                <a:solidFill>
                  <a:schemeClr val="tx1"/>
                </a:solidFill>
                <a:latin typeface="Times New Roman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2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 dirty="0">
                  <a:solidFill>
                    <a:schemeClr val="tx1"/>
                  </a:solidFill>
                  <a:latin typeface="Times New Roman" charset="0"/>
                </a:rPr>
                <a:t>Leistungs-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 dirty="0" err="1">
                  <a:solidFill>
                    <a:schemeClr val="tx1"/>
                  </a:solidFill>
                  <a:latin typeface="Times New Roman" charset="0"/>
                </a:rPr>
                <a:t>kurse</a:t>
              </a:r>
              <a:r>
                <a:rPr kumimoji="0" lang="de-DE" altLang="x-none" sz="2000" dirty="0">
                  <a:solidFill>
                    <a:schemeClr val="tx1"/>
                  </a:solidFill>
                  <a:latin typeface="Times New Roman" charset="0"/>
                </a:rPr>
                <a:t>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 dirty="0">
                  <a:solidFill>
                    <a:schemeClr val="tx1"/>
                  </a:solidFill>
                  <a:latin typeface="Times New Roman" charset="0"/>
                </a:rPr>
                <a:t>(5 </a:t>
              </a:r>
              <a:r>
                <a:rPr kumimoji="0" lang="de-DE" altLang="x-none" sz="2000" dirty="0" err="1">
                  <a:solidFill>
                    <a:schemeClr val="tx1"/>
                  </a:solidFill>
                  <a:latin typeface="Times New Roman" charset="0"/>
                </a:rPr>
                <a:t>WStd</a:t>
              </a:r>
              <a:r>
                <a:rPr kumimoji="0" lang="de-DE" altLang="x-none" sz="2000" dirty="0">
                  <a:solidFill>
                    <a:schemeClr val="tx1"/>
                  </a:solidFill>
                  <a:latin typeface="Times New Roman" charset="0"/>
                </a:rPr>
                <a:t>.)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 dirty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50" name="AutoShape 25"/>
            <p:cNvSpPr>
              <a:spLocks noChangeAspect="1" noChangeArrowheads="1"/>
            </p:cNvSpPr>
            <p:nvPr/>
          </p:nvSpPr>
          <p:spPr bwMode="auto">
            <a:xfrm>
              <a:off x="4128" y="1008"/>
              <a:ext cx="1200" cy="2063"/>
            </a:xfrm>
            <a:prstGeom prst="cube">
              <a:avLst>
                <a:gd name="adj" fmla="val 1481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tx1"/>
                  </a:solidFill>
                  <a:latin typeface="Times New Roman" charset="0"/>
                </a:rPr>
                <a:t>8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Grund-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kurse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(3 WStd.) 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937375" y="1353610"/>
            <a:ext cx="1522413" cy="1377950"/>
            <a:chOff x="4313" y="653"/>
            <a:chExt cx="816" cy="868"/>
          </a:xfrm>
        </p:grpSpPr>
        <p:sp>
          <p:nvSpPr>
            <p:cNvPr id="39947" name="AutoShape 36"/>
            <p:cNvSpPr>
              <a:spLocks noChangeArrowheads="1"/>
            </p:cNvSpPr>
            <p:nvPr/>
          </p:nvSpPr>
          <p:spPr bwMode="auto">
            <a:xfrm rot="-5400000">
              <a:off x="4496" y="1127"/>
              <a:ext cx="288" cy="499"/>
            </a:xfrm>
            <a:prstGeom prst="homePlat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48" name="AutoShape 29"/>
            <p:cNvSpPr>
              <a:spLocks noChangeAspect="1" noChangeArrowheads="1"/>
            </p:cNvSpPr>
            <p:nvPr/>
          </p:nvSpPr>
          <p:spPr bwMode="auto">
            <a:xfrm>
              <a:off x="4313" y="653"/>
              <a:ext cx="816" cy="605"/>
            </a:xfrm>
            <a:prstGeom prst="cube">
              <a:avLst>
                <a:gd name="adj" fmla="val 3003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3. und 4. </a:t>
              </a:r>
              <a:b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</a:b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Abiturfach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409031" y="1353610"/>
            <a:ext cx="1522413" cy="1377950"/>
            <a:chOff x="3349" y="653"/>
            <a:chExt cx="816" cy="868"/>
          </a:xfrm>
        </p:grpSpPr>
        <p:sp>
          <p:nvSpPr>
            <p:cNvPr id="39945" name="AutoShape 37"/>
            <p:cNvSpPr>
              <a:spLocks noChangeArrowheads="1"/>
            </p:cNvSpPr>
            <p:nvPr/>
          </p:nvSpPr>
          <p:spPr bwMode="auto">
            <a:xfrm rot="-5400000">
              <a:off x="3533" y="1137"/>
              <a:ext cx="288" cy="480"/>
            </a:xfrm>
            <a:prstGeom prst="homePlate">
              <a:avLst>
                <a:gd name="adj" fmla="val 2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9946" name="AutoShape 28"/>
            <p:cNvSpPr>
              <a:spLocks noChangeAspect="1" noChangeArrowheads="1"/>
            </p:cNvSpPr>
            <p:nvPr/>
          </p:nvSpPr>
          <p:spPr bwMode="auto">
            <a:xfrm>
              <a:off x="3349" y="653"/>
              <a:ext cx="816" cy="605"/>
            </a:xfrm>
            <a:prstGeom prst="cube">
              <a:avLst>
                <a:gd name="adj" fmla="val 30037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1. und 2.</a:t>
              </a:r>
              <a:b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</a:b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 Abiturfach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2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36"/>
          <p:cNvGrpSpPr>
            <a:grpSpLocks/>
          </p:cNvGrpSpPr>
          <p:nvPr/>
        </p:nvGrpSpPr>
        <p:grpSpPr bwMode="auto">
          <a:xfrm>
            <a:off x="1826419" y="1407054"/>
            <a:ext cx="2817813" cy="4875213"/>
            <a:chOff x="1152" y="624"/>
            <a:chExt cx="1775" cy="3071"/>
          </a:xfrm>
        </p:grpSpPr>
        <p:sp>
          <p:nvSpPr>
            <p:cNvPr id="37897" name="AutoShape 13"/>
            <p:cNvSpPr>
              <a:spLocks noChangeArrowheads="1"/>
            </p:cNvSpPr>
            <p:nvPr/>
          </p:nvSpPr>
          <p:spPr bwMode="auto">
            <a:xfrm>
              <a:off x="1152" y="2256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Qualifikationsphase (Q1)</a:t>
              </a:r>
            </a:p>
          </p:txBody>
        </p:sp>
        <p:sp>
          <p:nvSpPr>
            <p:cNvPr id="37898" name="AutoShape 17"/>
            <p:cNvSpPr>
              <a:spLocks noChangeArrowheads="1"/>
            </p:cNvSpPr>
            <p:nvPr/>
          </p:nvSpPr>
          <p:spPr bwMode="auto">
            <a:xfrm>
              <a:off x="1152" y="3072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DABA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Einführungsphase (EF)</a:t>
              </a:r>
            </a:p>
          </p:txBody>
        </p:sp>
        <p:sp>
          <p:nvSpPr>
            <p:cNvPr id="37899" name="AutoShape 32"/>
            <p:cNvSpPr>
              <a:spLocks noChangeArrowheads="1"/>
            </p:cNvSpPr>
            <p:nvPr/>
          </p:nvSpPr>
          <p:spPr bwMode="auto">
            <a:xfrm rot="-5400000">
              <a:off x="1920" y="2400"/>
              <a:ext cx="288" cy="1248"/>
            </a:xfrm>
            <a:prstGeom prst="homePlate">
              <a:avLst>
                <a:gd name="adj" fmla="val 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7900" name="AutoShape 31"/>
            <p:cNvSpPr>
              <a:spLocks noChangeArrowheads="1"/>
            </p:cNvSpPr>
            <p:nvPr/>
          </p:nvSpPr>
          <p:spPr bwMode="auto">
            <a:xfrm rot="-5400000">
              <a:off x="1872" y="1536"/>
              <a:ext cx="288" cy="1248"/>
            </a:xfrm>
            <a:prstGeom prst="homePlate">
              <a:avLst>
                <a:gd name="adj" fmla="val 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7901" name="AutoShape 14"/>
            <p:cNvSpPr>
              <a:spLocks noChangeArrowheads="1"/>
            </p:cNvSpPr>
            <p:nvPr/>
          </p:nvSpPr>
          <p:spPr bwMode="auto">
            <a:xfrm>
              <a:off x="1152" y="1392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000">
                  <a:solidFill>
                    <a:schemeClr val="tx1"/>
                  </a:solidFill>
                  <a:latin typeface="Times New Roman" charset="0"/>
                </a:rPr>
                <a:t>Qualifikationsphase (Q2)</a:t>
              </a:r>
            </a:p>
          </p:txBody>
        </p:sp>
        <p:sp>
          <p:nvSpPr>
            <p:cNvPr id="37902" name="AutoShape 19"/>
            <p:cNvSpPr>
              <a:spLocks noChangeArrowheads="1"/>
            </p:cNvSpPr>
            <p:nvPr/>
          </p:nvSpPr>
          <p:spPr bwMode="auto">
            <a:xfrm rot="-5400000">
              <a:off x="1896" y="744"/>
              <a:ext cx="240" cy="1248"/>
            </a:xfrm>
            <a:prstGeom prst="homePlate">
              <a:avLst>
                <a:gd name="adj" fmla="val 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7903" name="AutoShape 11"/>
            <p:cNvSpPr>
              <a:spLocks noChangeArrowheads="1"/>
            </p:cNvSpPr>
            <p:nvPr/>
          </p:nvSpPr>
          <p:spPr bwMode="auto">
            <a:xfrm>
              <a:off x="1152" y="624"/>
              <a:ext cx="1775" cy="623"/>
            </a:xfrm>
            <a:prstGeom prst="cube">
              <a:avLst>
                <a:gd name="adj" fmla="val 25000"/>
              </a:avLst>
            </a:prstGeom>
            <a:solidFill>
              <a:srgbClr val="FF6D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Abiturprüfung</a:t>
              </a:r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583" y="218809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de-DE" altLang="x-none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Abschlüsse</a:t>
            </a:r>
            <a:r>
              <a:rPr lang="de-DE" altLang="x-none" sz="36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de-DE" altLang="x-none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der </a:t>
            </a:r>
            <a:r>
              <a:rPr lang="de-DE" altLang="x-none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gym</a:t>
            </a:r>
            <a:r>
              <a:rPr lang="de-DE" altLang="x-none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. Oberstufe</a:t>
            </a:r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5466556" y="1407054"/>
            <a:ext cx="2817813" cy="1446213"/>
          </a:xfrm>
          <a:prstGeom prst="cube">
            <a:avLst>
              <a:gd name="adj" fmla="val 25000"/>
            </a:avLst>
          </a:prstGeom>
          <a:solidFill>
            <a:srgbClr val="FF6D6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200">
                <a:solidFill>
                  <a:schemeClr val="tx1"/>
                </a:solidFill>
                <a:latin typeface="Times New Roman" charset="0"/>
              </a:rPr>
              <a:t>Alternative: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200">
                <a:solidFill>
                  <a:schemeClr val="tx1"/>
                </a:solidFill>
                <a:latin typeface="Times New Roman" charset="0"/>
              </a:rPr>
              <a:t>Fachhochschulreife</a:t>
            </a:r>
          </a:p>
        </p:txBody>
      </p:sp>
      <p:sp>
        <p:nvSpPr>
          <p:cNvPr id="25605" name="AutoShape 20"/>
          <p:cNvSpPr>
            <a:spLocks noChangeArrowheads="1"/>
          </p:cNvSpPr>
          <p:nvPr/>
        </p:nvSpPr>
        <p:spPr bwMode="auto">
          <a:xfrm rot="16200000">
            <a:off x="3412597" y="1943893"/>
            <a:ext cx="792162" cy="6624638"/>
          </a:xfrm>
          <a:prstGeom prst="homePlate">
            <a:avLst>
              <a:gd name="adj" fmla="val 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kumimoji="0" lang="de-DE" altLang="x-none" dirty="0" smtClean="0">
                <a:solidFill>
                  <a:schemeClr val="tx1"/>
                </a:solidFill>
              </a:rPr>
              <a:t>  </a:t>
            </a:r>
          </a:p>
          <a:p>
            <a:pPr marL="285750" indent="-285750">
              <a:buClr>
                <a:srgbClr val="C00000"/>
              </a:buClr>
              <a:buSzPct val="80000"/>
              <a:buFont typeface="Arial" charset="0"/>
              <a:buChar char="•"/>
              <a:defRPr/>
            </a:pPr>
            <a:r>
              <a:rPr kumimoji="0" lang="de-DE" altLang="x-none" sz="1800" dirty="0" smtClean="0">
                <a:solidFill>
                  <a:schemeClr val="tx1"/>
                </a:solidFill>
              </a:rPr>
              <a:t>Versetzung (bei nicht mehr als einer mangelhaften Leistung)</a:t>
            </a:r>
          </a:p>
          <a:p>
            <a:pPr marL="285750" indent="-285750">
              <a:buClr>
                <a:srgbClr val="C00000"/>
              </a:buClr>
              <a:buSzPct val="80000"/>
              <a:buFont typeface="Arial" charset="0"/>
              <a:buChar char="•"/>
              <a:defRPr/>
            </a:pPr>
            <a:r>
              <a:rPr kumimoji="0" lang="de-DE" altLang="x-none" sz="1400" dirty="0" smtClean="0">
                <a:solidFill>
                  <a:schemeClr val="tx1"/>
                </a:solidFill>
              </a:rPr>
              <a:t>Versetzung Gymnasiasten = Erwerb des Mittleren Schulabschlusses</a:t>
            </a:r>
          </a:p>
          <a:p>
            <a:pPr>
              <a:defRPr/>
            </a:pPr>
            <a:endParaRPr kumimoji="0" lang="de-DE" altLang="x-none" sz="16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kumimoji="0" lang="de-DE" altLang="x-none" sz="1600" dirty="0" smtClean="0">
                <a:solidFill>
                  <a:schemeClr val="tx1"/>
                </a:solidFill>
              </a:rPr>
              <a:t>    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153583" y="3010430"/>
            <a:ext cx="5873750" cy="1063625"/>
            <a:chOff x="476" y="1634"/>
            <a:chExt cx="3700" cy="670"/>
          </a:xfrm>
        </p:grpSpPr>
        <p:sp>
          <p:nvSpPr>
            <p:cNvPr id="37895" name="AutoShape 27"/>
            <p:cNvSpPr>
              <a:spLocks noChangeArrowheads="1"/>
            </p:cNvSpPr>
            <p:nvPr/>
          </p:nvSpPr>
          <p:spPr bwMode="auto">
            <a:xfrm>
              <a:off x="3600" y="1634"/>
              <a:ext cx="576" cy="33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endParaRPr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7896" name="Rectangle 15"/>
            <p:cNvSpPr>
              <a:spLocks noChangeArrowheads="1"/>
            </p:cNvSpPr>
            <p:nvPr/>
          </p:nvSpPr>
          <p:spPr bwMode="auto">
            <a:xfrm>
              <a:off x="476" y="2016"/>
              <a:ext cx="3556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plus Praktikum </a:t>
              </a: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(gilt nicht in Bay, </a:t>
              </a:r>
              <a:r>
                <a:rPr kumimoji="0" lang="de-DE" altLang="x-none" sz="1800" dirty="0" err="1" smtClean="0">
                  <a:solidFill>
                    <a:schemeClr val="tx1"/>
                  </a:solidFill>
                  <a:latin typeface="Times New Roman" charset="0"/>
                </a:rPr>
                <a:t>Sa,Th</a:t>
              </a:r>
              <a:r>
                <a:rPr kumimoji="0" lang="de-DE" altLang="x-none" sz="1800" dirty="0">
                  <a:solidFill>
                    <a:schemeClr val="tx1"/>
                  </a:solidFill>
                  <a:latin typeface="Times New Roman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10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78619"/>
            <a:ext cx="7391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altLang="x-none" dirty="0"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Versetzung </a:t>
            </a:r>
            <a:r>
              <a:rPr lang="de-DE" altLang="x-non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von der </a:t>
            </a:r>
            <a:r>
              <a:rPr lang="de-DE" altLang="x-none" smtClean="0"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EF in die </a:t>
            </a:r>
            <a:r>
              <a:rPr lang="de-DE" altLang="x-none" dirty="0"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Q1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6477000" y="1465730"/>
            <a:ext cx="2271713" cy="402291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versetzt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304800" y="2039144"/>
            <a:ext cx="9906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1 x 5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304800" y="3713163"/>
            <a:ext cx="990600" cy="12128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2 x 5</a:t>
            </a:r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304800" y="5264150"/>
            <a:ext cx="6019800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bg1"/>
                </a:solidFill>
                <a:latin typeface="Times New Roman" charset="0"/>
              </a:rPr>
              <a:t>mehr als 2 x 5 oder 1 x 6 in den Pflichtfächern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304800" y="1460174"/>
            <a:ext cx="990600" cy="402291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keine 5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1524000" y="2039144"/>
            <a:ext cx="2895600" cy="863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in D / M / fortgeführte Fremdsprache (FS)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1524000" y="2950836"/>
            <a:ext cx="4800600" cy="402291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in einem anderen der 10 Pflichtfächer</a:t>
            </a: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4572000" y="2036436"/>
            <a:ext cx="1752600" cy="402291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Ausgleich</a:t>
            </a: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4572000" y="2493636"/>
            <a:ext cx="1752600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kein Ausgleich</a:t>
            </a:r>
          </a:p>
        </p:txBody>
      </p:sp>
      <p:sp>
        <p:nvSpPr>
          <p:cNvPr id="269324" name="Text Box 12"/>
          <p:cNvSpPr txBox="1">
            <a:spLocks noChangeArrowheads="1"/>
          </p:cNvSpPr>
          <p:nvPr/>
        </p:nvSpPr>
        <p:spPr bwMode="auto">
          <a:xfrm>
            <a:off x="6477000" y="2041992"/>
            <a:ext cx="2271713" cy="402291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versetzt</a:t>
            </a:r>
          </a:p>
        </p:txBody>
      </p:sp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1524000" y="1460174"/>
            <a:ext cx="4800600" cy="402291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kumimoji="0" lang="de-DE" altLang="x-none" sz="2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6477000" y="2956392"/>
            <a:ext cx="2271713" cy="402291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versetzt</a:t>
            </a:r>
          </a:p>
        </p:txBody>
      </p: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6477000" y="4084619"/>
            <a:ext cx="2271713" cy="3715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1800" dirty="0">
                <a:solidFill>
                  <a:schemeClr val="tx1"/>
                </a:solidFill>
                <a:latin typeface="Times New Roman" charset="0"/>
              </a:rPr>
              <a:t>NP in D/M/FS</a:t>
            </a:r>
          </a:p>
        </p:txBody>
      </p:sp>
      <p:sp>
        <p:nvSpPr>
          <p:cNvPr id="269328" name="Text Box 16"/>
          <p:cNvSpPr txBox="1">
            <a:spLocks noChangeArrowheads="1"/>
          </p:cNvSpPr>
          <p:nvPr/>
        </p:nvSpPr>
        <p:spPr bwMode="auto">
          <a:xfrm>
            <a:off x="6477000" y="2499192"/>
            <a:ext cx="2271713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Nachprüfung (NP)</a:t>
            </a:r>
          </a:p>
        </p:txBody>
      </p:sp>
      <p:sp>
        <p:nvSpPr>
          <p:cNvPr id="269329" name="Text Box 17"/>
          <p:cNvSpPr txBox="1">
            <a:spLocks noChangeArrowheads="1"/>
          </p:cNvSpPr>
          <p:nvPr/>
        </p:nvSpPr>
        <p:spPr bwMode="auto">
          <a:xfrm>
            <a:off x="6477000" y="4526430"/>
            <a:ext cx="2266950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NP </a:t>
            </a:r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6477000" y="5264150"/>
            <a:ext cx="1600200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bg1"/>
                </a:solidFill>
                <a:latin typeface="Times New Roman" charset="0"/>
              </a:rPr>
              <a:t>nicht versetzt</a:t>
            </a:r>
          </a:p>
        </p:txBody>
      </p:sp>
      <p:sp>
        <p:nvSpPr>
          <p:cNvPr id="269331" name="Text Box 19"/>
          <p:cNvSpPr txBox="1">
            <a:spLocks noChangeArrowheads="1"/>
          </p:cNvSpPr>
          <p:nvPr/>
        </p:nvSpPr>
        <p:spPr bwMode="auto">
          <a:xfrm>
            <a:off x="1528763" y="4526430"/>
            <a:ext cx="4800600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beide in einem anderen der 10 Pflichtfächer</a:t>
            </a: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1557338" y="3708967"/>
            <a:ext cx="2736850" cy="7100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 dirty="0">
                <a:solidFill>
                  <a:schemeClr val="tx1"/>
                </a:solidFill>
                <a:latin typeface="Times New Roman" charset="0"/>
              </a:rPr>
              <a:t>1 x 5 in D/M/FS und eine weitere 5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4456113" y="3683776"/>
            <a:ext cx="1873250" cy="371513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18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1800" dirty="0">
                <a:solidFill>
                  <a:schemeClr val="tx1"/>
                </a:solidFill>
                <a:latin typeface="Times New Roman" charset="0"/>
              </a:rPr>
              <a:t>Ausgleich D/M/FS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4437063" y="4050180"/>
            <a:ext cx="1873250" cy="4022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000">
                <a:solidFill>
                  <a:schemeClr val="tx1"/>
                </a:solidFill>
                <a:latin typeface="Times New Roman" charset="0"/>
              </a:rPr>
              <a:t>kein Ausgleich</a:t>
            </a:r>
          </a:p>
        </p:txBody>
      </p:sp>
      <p:sp>
        <p:nvSpPr>
          <p:cNvPr id="269335" name="Text Box 23"/>
          <p:cNvSpPr txBox="1">
            <a:spLocks noChangeArrowheads="1"/>
          </p:cNvSpPr>
          <p:nvPr/>
        </p:nvSpPr>
        <p:spPr bwMode="auto">
          <a:xfrm>
            <a:off x="6472238" y="3686666"/>
            <a:ext cx="2271712" cy="3715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1800" dirty="0">
                <a:solidFill>
                  <a:schemeClr val="tx1"/>
                </a:solidFill>
                <a:latin typeface="Times New Roman" charset="0"/>
              </a:rPr>
              <a:t>NP in D/M/FS </a:t>
            </a:r>
            <a:r>
              <a:rPr kumimoji="0" lang="de-DE" altLang="x-none" sz="1800" dirty="0" err="1">
                <a:solidFill>
                  <a:schemeClr val="tx1"/>
                </a:solidFill>
                <a:latin typeface="Times New Roman" charset="0"/>
              </a:rPr>
              <a:t>o.A.</a:t>
            </a:r>
            <a:endParaRPr kumimoji="0" lang="de-DE" altLang="x-none" sz="1800" dirty="0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8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animBg="1" autoUpdateAnimBg="0"/>
      <p:bldP spid="269316" grpId="0" animBg="1" autoUpdateAnimBg="0"/>
      <p:bldP spid="269317" grpId="0" animBg="1" autoUpdateAnimBg="0"/>
      <p:bldP spid="269318" grpId="0" animBg="1" autoUpdateAnimBg="0"/>
      <p:bldP spid="269319" grpId="0" animBg="1" autoUpdateAnimBg="0"/>
      <p:bldP spid="269320" grpId="0" animBg="1" autoUpdateAnimBg="0"/>
      <p:bldP spid="269321" grpId="0" animBg="1" autoUpdateAnimBg="0"/>
      <p:bldP spid="269322" grpId="0" animBg="1" autoUpdateAnimBg="0"/>
      <p:bldP spid="269323" grpId="0" animBg="1" autoUpdateAnimBg="0"/>
      <p:bldP spid="269324" grpId="0" animBg="1" autoUpdateAnimBg="0"/>
      <p:bldP spid="269325" grpId="0" animBg="1" autoUpdateAnimBg="0"/>
      <p:bldP spid="269326" grpId="0" animBg="1" autoUpdateAnimBg="0"/>
      <p:bldP spid="269327" grpId="0" animBg="1" autoUpdateAnimBg="0"/>
      <p:bldP spid="269328" grpId="0" animBg="1" autoUpdateAnimBg="0"/>
      <p:bldP spid="269329" grpId="0" animBg="1" autoUpdateAnimBg="0"/>
      <p:bldP spid="269330" grpId="0" animBg="1" autoUpdateAnimBg="0"/>
      <p:bldP spid="269331" grpId="0" animBg="1" autoUpdateAnimBg="0"/>
      <p:bldP spid="269332" grpId="0" animBg="1" autoUpdateAnimBg="0"/>
      <p:bldP spid="269333" grpId="0" animBg="1" autoUpdateAnimBg="0"/>
      <p:bldP spid="269334" grpId="0" animBg="1" autoUpdateAnimBg="0"/>
      <p:bldP spid="2693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766" y="217487"/>
            <a:ext cx="5136622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altLang="x-none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charset="0"/>
                <a:ea typeface="Papyrus" charset="0"/>
                <a:cs typeface="Papyrus" charset="0"/>
              </a:rPr>
              <a:t>Die Aufgabenfelder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600200" y="2743200"/>
            <a:ext cx="6019800" cy="1524000"/>
            <a:chOff x="1008" y="1728"/>
            <a:chExt cx="3792" cy="960"/>
          </a:xfrm>
        </p:grpSpPr>
        <p:sp>
          <p:nvSpPr>
            <p:cNvPr id="44053" name="Rectangle 10"/>
            <p:cNvSpPr>
              <a:spLocks noChangeArrowheads="1"/>
            </p:cNvSpPr>
            <p:nvPr/>
          </p:nvSpPr>
          <p:spPr bwMode="auto">
            <a:xfrm>
              <a:off x="1008" y="1728"/>
              <a:ext cx="3792" cy="960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de-DE" altLang="x-none" sz="240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765" name="Text Box 11"/>
            <p:cNvSpPr txBox="1">
              <a:spLocks noChangeArrowheads="1"/>
            </p:cNvSpPr>
            <p:nvPr/>
          </p:nvSpPr>
          <p:spPr bwMode="auto">
            <a:xfrm>
              <a:off x="1536" y="1760"/>
              <a:ext cx="2842" cy="47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r>
                <a:rPr kumimoji="0" lang="de-DE" altLang="x-none" u="sng" dirty="0" smtClean="0">
                  <a:solidFill>
                    <a:schemeClr val="bg1"/>
                  </a:solidFill>
                  <a:uFill>
                    <a:solidFill>
                      <a:srgbClr val="C00000"/>
                    </a:solidFill>
                  </a:uFill>
                </a:rPr>
                <a:t>Das gesellschaftswissenschaftliche 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de-DE" altLang="x-none" u="sng" dirty="0" smtClean="0">
                  <a:solidFill>
                    <a:schemeClr val="bg1"/>
                  </a:solidFill>
                  <a:uFill>
                    <a:solidFill>
                      <a:srgbClr val="C00000"/>
                    </a:solidFill>
                  </a:uFill>
                </a:rPr>
                <a:t>Aufgabenfeld</a:t>
              </a:r>
            </a:p>
          </p:txBody>
        </p: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136900" y="3630613"/>
            <a:ext cx="2778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de-DE" altLang="x-none" sz="2400">
                <a:solidFill>
                  <a:schemeClr val="bg1"/>
                </a:solidFill>
                <a:latin typeface="Times New Roman" charset="0"/>
              </a:rPr>
              <a:t>GE, EK, SW, PL, PA</a:t>
            </a:r>
            <a:endParaRPr kumimoji="0" lang="de-DE" altLang="x-none" sz="2400">
              <a:latin typeface="Times New Roman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600200" y="4419600"/>
            <a:ext cx="6019800" cy="1524000"/>
            <a:chOff x="1008" y="2784"/>
            <a:chExt cx="3792" cy="960"/>
          </a:xfrm>
        </p:grpSpPr>
        <p:grpSp>
          <p:nvGrpSpPr>
            <p:cNvPr id="44048" name="Group 36"/>
            <p:cNvGrpSpPr>
              <a:grpSpLocks/>
            </p:cNvGrpSpPr>
            <p:nvPr/>
          </p:nvGrpSpPr>
          <p:grpSpPr bwMode="auto">
            <a:xfrm>
              <a:off x="1008" y="2784"/>
              <a:ext cx="3792" cy="960"/>
              <a:chOff x="1008" y="2784"/>
              <a:chExt cx="3792" cy="960"/>
            </a:xfrm>
          </p:grpSpPr>
          <p:sp>
            <p:nvSpPr>
              <p:cNvPr id="44051" name="Rectangle 13"/>
              <p:cNvSpPr>
                <a:spLocks noChangeArrowheads="1"/>
              </p:cNvSpPr>
              <p:nvPr/>
            </p:nvSpPr>
            <p:spPr bwMode="auto">
              <a:xfrm>
                <a:off x="1008" y="2784"/>
                <a:ext cx="3792" cy="96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de-DE" altLang="x-none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44052" name="Text Box 14"/>
              <p:cNvSpPr txBox="1">
                <a:spLocks noChangeArrowheads="1"/>
              </p:cNvSpPr>
              <p:nvPr/>
            </p:nvSpPr>
            <p:spPr bwMode="auto">
              <a:xfrm>
                <a:off x="1056" y="2934"/>
                <a:ext cx="3744" cy="3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6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kumimoji="0" lang="de-DE" altLang="x-none" sz="2400">
                    <a:solidFill>
                      <a:schemeClr val="tx1"/>
                    </a:solidFill>
                    <a:latin typeface="Times New Roman" charset="0"/>
                  </a:rPr>
                  <a:t>Das mathematisch-naturwissenschaftlich-technische Aufgabenfeld</a:t>
                </a:r>
              </a:p>
            </p:txBody>
          </p:sp>
        </p:grpSp>
        <p:sp>
          <p:nvSpPr>
            <p:cNvPr id="44049" name="Text Box 20"/>
            <p:cNvSpPr txBox="1">
              <a:spLocks noChangeArrowheads="1"/>
            </p:cNvSpPr>
            <p:nvPr/>
          </p:nvSpPr>
          <p:spPr bwMode="auto">
            <a:xfrm>
              <a:off x="1466" y="3358"/>
              <a:ext cx="28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tx1"/>
                  </a:solidFill>
                  <a:latin typeface="Times New Roman" charset="0"/>
                </a:rPr>
                <a:t>M</a:t>
              </a:r>
            </a:p>
          </p:txBody>
        </p:sp>
        <p:sp>
          <p:nvSpPr>
            <p:cNvPr id="44050" name="Text Box 21"/>
            <p:cNvSpPr txBox="1">
              <a:spLocks noChangeArrowheads="1"/>
            </p:cNvSpPr>
            <p:nvPr/>
          </p:nvSpPr>
          <p:spPr bwMode="auto">
            <a:xfrm>
              <a:off x="2368" y="3358"/>
              <a:ext cx="102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tx1"/>
                  </a:solidFill>
                  <a:latin typeface="Times New Roman" charset="0"/>
                </a:rPr>
                <a:t>PH, BI, CH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600200" y="1066800"/>
            <a:ext cx="6019800" cy="1524000"/>
            <a:chOff x="1008" y="672"/>
            <a:chExt cx="3792" cy="960"/>
          </a:xfrm>
        </p:grpSpPr>
        <p:grpSp>
          <p:nvGrpSpPr>
            <p:cNvPr id="44042" name="Group 34"/>
            <p:cNvGrpSpPr>
              <a:grpSpLocks/>
            </p:cNvGrpSpPr>
            <p:nvPr/>
          </p:nvGrpSpPr>
          <p:grpSpPr bwMode="auto">
            <a:xfrm>
              <a:off x="1008" y="672"/>
              <a:ext cx="3792" cy="960"/>
              <a:chOff x="1008" y="672"/>
              <a:chExt cx="3792" cy="960"/>
            </a:xfrm>
          </p:grpSpPr>
          <p:sp>
            <p:nvSpPr>
              <p:cNvPr id="44046" name="Rectangle 5"/>
              <p:cNvSpPr>
                <a:spLocks noChangeArrowheads="1"/>
              </p:cNvSpPr>
              <p:nvPr/>
            </p:nvSpPr>
            <p:spPr bwMode="auto">
              <a:xfrm>
                <a:off x="1008" y="672"/>
                <a:ext cx="3792" cy="960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charset="2"/>
                  <a:buChar char="n"/>
                  <a:defRPr kumimoji="1" sz="28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charset="2"/>
                  <a:buChar char="u"/>
                  <a:defRPr kumimoji="1" sz="26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charset="2"/>
                  <a:buChar char="F"/>
                  <a:defRPr kumimoji="1" sz="24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bg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de-DE" altLang="x-none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31758" name="Text Box 7"/>
              <p:cNvSpPr txBox="1">
                <a:spLocks noChangeArrowheads="1"/>
              </p:cNvSpPr>
              <p:nvPr/>
            </p:nvSpPr>
            <p:spPr bwMode="auto">
              <a:xfrm>
                <a:off x="1257" y="720"/>
                <a:ext cx="3437" cy="525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33CCCC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  <a:defRPr/>
                </a:pPr>
                <a:r>
                  <a:rPr kumimoji="0" lang="de-DE" altLang="x-none" u="sng" dirty="0" smtClean="0">
                    <a:solidFill>
                      <a:schemeClr val="tx1"/>
                    </a:solidFill>
                    <a:uFill>
                      <a:solidFill>
                        <a:srgbClr val="C00000"/>
                      </a:solidFill>
                    </a:uFill>
                    <a:latin typeface="Times" charset="0"/>
                    <a:ea typeface="Times" charset="0"/>
                    <a:cs typeface="Times" charset="0"/>
                  </a:rPr>
                  <a:t>Das sprachlich-literarisch-künstlerische Aufgabenfeld</a:t>
                </a:r>
              </a:p>
            </p:txBody>
          </p:sp>
        </p:grpSp>
        <p:sp>
          <p:nvSpPr>
            <p:cNvPr id="44043" name="Text Box 18"/>
            <p:cNvSpPr txBox="1">
              <a:spLocks noChangeArrowheads="1"/>
            </p:cNvSpPr>
            <p:nvPr/>
          </p:nvSpPr>
          <p:spPr bwMode="auto">
            <a:xfrm>
              <a:off x="2832" y="1198"/>
              <a:ext cx="25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tx1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44044" name="Text Box 28"/>
            <p:cNvSpPr txBox="1">
              <a:spLocks noChangeArrowheads="1"/>
            </p:cNvSpPr>
            <p:nvPr/>
          </p:nvSpPr>
          <p:spPr bwMode="auto">
            <a:xfrm>
              <a:off x="1098" y="1183"/>
              <a:ext cx="130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de-DE" altLang="x-none" sz="2400">
                  <a:solidFill>
                    <a:schemeClr val="tx1"/>
                  </a:solidFill>
                  <a:latin typeface="Times New Roman" charset="0"/>
                </a:rPr>
                <a:t>Fremdsprachen</a:t>
              </a:r>
            </a:p>
          </p:txBody>
        </p:sp>
        <p:sp>
          <p:nvSpPr>
            <p:cNvPr id="44045" name="Text Box 29"/>
            <p:cNvSpPr txBox="1">
              <a:spLocks noChangeArrowheads="1"/>
            </p:cNvSpPr>
            <p:nvPr/>
          </p:nvSpPr>
          <p:spPr bwMode="auto">
            <a:xfrm>
              <a:off x="3788" y="1198"/>
              <a:ext cx="80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charset="2"/>
                <a:buChar char="n"/>
                <a:defRPr kumimoji="1" sz="28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u"/>
                <a:defRPr kumimoji="1" sz="26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charset="2"/>
                <a:buChar char="F"/>
                <a:defRPr kumimoji="1" sz="24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bg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de-DE" altLang="x-none" sz="2400" dirty="0">
                  <a:solidFill>
                    <a:schemeClr val="tx1"/>
                  </a:solidFill>
                  <a:latin typeface="Times New Roman" charset="0"/>
                </a:rPr>
                <a:t>KU, MU</a:t>
              </a:r>
            </a:p>
          </p:txBody>
        </p:sp>
      </p:grp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6683375" y="3009900"/>
            <a:ext cx="1676400" cy="1600200"/>
          </a:xfrm>
          <a:prstGeom prst="star8">
            <a:avLst>
              <a:gd name="adj" fmla="val 30356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200">
                <a:solidFill>
                  <a:schemeClr val="tx1"/>
                </a:solidFill>
                <a:latin typeface="Times New Roman" charset="0"/>
              </a:rPr>
              <a:t>KR/ER/HR</a:t>
            </a:r>
            <a:endParaRPr kumimoji="0" lang="de-DE" altLang="x-non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152400" y="3783013"/>
            <a:ext cx="1524000" cy="1600200"/>
          </a:xfrm>
          <a:prstGeom prst="star8">
            <a:avLst>
              <a:gd name="adj" fmla="val 303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x-none" sz="2400" dirty="0">
                <a:solidFill>
                  <a:schemeClr val="tx1"/>
                </a:solidFill>
                <a:latin typeface="Times New Roman" charset="0"/>
              </a:rPr>
              <a:t>SP</a:t>
            </a:r>
          </a:p>
        </p:txBody>
      </p:sp>
      <p:sp>
        <p:nvSpPr>
          <p:cNvPr id="44041" name="Textfeld 3"/>
          <p:cNvSpPr txBox="1">
            <a:spLocks noChangeArrowheads="1"/>
          </p:cNvSpPr>
          <p:nvPr/>
        </p:nvSpPr>
        <p:spPr bwMode="auto">
          <a:xfrm>
            <a:off x="6227763" y="5334000"/>
            <a:ext cx="693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charset="2"/>
              <a:buChar char="n"/>
              <a:defRPr kumimoji="1" sz="28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  <a:defRPr kumimoji="1" sz="26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charset="2"/>
              <a:buChar char="F"/>
              <a:defRPr kumimoji="1" sz="2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x-none" sz="2400" dirty="0">
                <a:solidFill>
                  <a:schemeClr val="tx1"/>
                </a:solidFill>
                <a:latin typeface="Times New Roman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43327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utoUpdateAnimBg="0"/>
      <p:bldP spid="25630" grpId="0" animBg="1" autoUpdateAnimBg="0"/>
      <p:bldP spid="25631" grpId="0" animBg="1" autoUpdateAnimBg="0"/>
      <p:bldP spid="440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383" y="-48419"/>
            <a:ext cx="7886700" cy="1325563"/>
          </a:xfrm>
        </p:spPr>
        <p:txBody>
          <a:bodyPr/>
          <a:lstStyle/>
          <a:p>
            <a:r>
              <a:rPr lang="de-DE" altLang="x-none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Einbringungspflichtige Kurse</a:t>
            </a:r>
          </a:p>
        </p:txBody>
      </p:sp>
      <p:grpSp>
        <p:nvGrpSpPr>
          <p:cNvPr id="37891" name="Group 60"/>
          <p:cNvGrpSpPr>
            <a:grpSpLocks/>
          </p:cNvGrpSpPr>
          <p:nvPr/>
        </p:nvGrpSpPr>
        <p:grpSpPr bwMode="auto">
          <a:xfrm>
            <a:off x="533400" y="1524000"/>
            <a:ext cx="8229600" cy="4565650"/>
            <a:chOff x="336" y="960"/>
            <a:chExt cx="5184" cy="2876"/>
          </a:xfrm>
        </p:grpSpPr>
        <p:sp>
          <p:nvSpPr>
            <p:cNvPr id="37912" name="Rectangle 4"/>
            <p:cNvSpPr>
              <a:spLocks noChangeArrowheads="1"/>
            </p:cNvSpPr>
            <p:nvPr/>
          </p:nvSpPr>
          <p:spPr bwMode="auto">
            <a:xfrm>
              <a:off x="336" y="960"/>
              <a:ext cx="5184" cy="86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7913" name="Rectangle 7"/>
            <p:cNvSpPr>
              <a:spLocks noChangeArrowheads="1"/>
            </p:cNvSpPr>
            <p:nvPr/>
          </p:nvSpPr>
          <p:spPr bwMode="auto">
            <a:xfrm>
              <a:off x="336" y="2496"/>
              <a:ext cx="5184" cy="768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7914" name="Rectangle 10"/>
            <p:cNvSpPr>
              <a:spLocks noChangeArrowheads="1"/>
            </p:cNvSpPr>
            <p:nvPr/>
          </p:nvSpPr>
          <p:spPr bwMode="auto">
            <a:xfrm>
              <a:off x="336" y="1872"/>
              <a:ext cx="518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7915" name="Rectangle 21"/>
            <p:cNvSpPr>
              <a:spLocks noChangeArrowheads="1"/>
            </p:cNvSpPr>
            <p:nvPr/>
          </p:nvSpPr>
          <p:spPr bwMode="auto">
            <a:xfrm>
              <a:off x="336" y="3308"/>
              <a:ext cx="456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</p:grpSp>
      <p:grpSp>
        <p:nvGrpSpPr>
          <p:cNvPr id="37892" name="Group 40"/>
          <p:cNvGrpSpPr>
            <a:grpSpLocks/>
          </p:cNvGrpSpPr>
          <p:nvPr/>
        </p:nvGrpSpPr>
        <p:grpSpPr bwMode="auto">
          <a:xfrm>
            <a:off x="2209800" y="1066800"/>
            <a:ext cx="6477000" cy="5257800"/>
            <a:chOff x="1392" y="672"/>
            <a:chExt cx="4080" cy="3312"/>
          </a:xfrm>
        </p:grpSpPr>
        <p:sp>
          <p:nvSpPr>
            <p:cNvPr id="37905" name="Rectangle 28"/>
            <p:cNvSpPr>
              <a:spLocks noChangeArrowheads="1"/>
            </p:cNvSpPr>
            <p:nvPr/>
          </p:nvSpPr>
          <p:spPr bwMode="auto">
            <a:xfrm>
              <a:off x="4992" y="672"/>
              <a:ext cx="480" cy="3312"/>
            </a:xfrm>
            <a:prstGeom prst="rect">
              <a:avLst/>
            </a:prstGeom>
            <a:solidFill>
              <a:srgbClr val="FF6D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Abiturprüfung</a:t>
              </a:r>
            </a:p>
          </p:txBody>
        </p:sp>
        <p:sp>
          <p:nvSpPr>
            <p:cNvPr id="37906" name="Rectangle 22"/>
            <p:cNvSpPr>
              <a:spLocks noChangeArrowheads="1"/>
            </p:cNvSpPr>
            <p:nvPr/>
          </p:nvSpPr>
          <p:spPr bwMode="auto">
            <a:xfrm>
              <a:off x="43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2.2</a:t>
              </a:r>
            </a:p>
          </p:txBody>
        </p:sp>
        <p:sp>
          <p:nvSpPr>
            <p:cNvPr id="37907" name="Rectangle 23"/>
            <p:cNvSpPr>
              <a:spLocks noChangeArrowheads="1"/>
            </p:cNvSpPr>
            <p:nvPr/>
          </p:nvSpPr>
          <p:spPr bwMode="auto">
            <a:xfrm>
              <a:off x="1392" y="672"/>
              <a:ext cx="480" cy="33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 </a:t>
              </a:r>
              <a:r>
                <a:rPr kumimoji="0" lang="de-DE" altLang="x-none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908" name="Rectangle 24"/>
            <p:cNvSpPr>
              <a:spLocks noChangeArrowheads="1"/>
            </p:cNvSpPr>
            <p:nvPr/>
          </p:nvSpPr>
          <p:spPr bwMode="auto">
            <a:xfrm>
              <a:off x="1920" y="672"/>
              <a:ext cx="480" cy="33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 </a:t>
              </a:r>
              <a:r>
                <a:rPr kumimoji="0" lang="de-DE" altLang="x-none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7909" name="Rectangle 25"/>
            <p:cNvSpPr>
              <a:spLocks noChangeArrowheads="1"/>
            </p:cNvSpPr>
            <p:nvPr/>
          </p:nvSpPr>
          <p:spPr bwMode="auto">
            <a:xfrm>
              <a:off x="25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1.1</a:t>
              </a:r>
            </a:p>
          </p:txBody>
        </p:sp>
        <p:sp>
          <p:nvSpPr>
            <p:cNvPr id="37910" name="Rectangle 26"/>
            <p:cNvSpPr>
              <a:spLocks noChangeArrowheads="1"/>
            </p:cNvSpPr>
            <p:nvPr/>
          </p:nvSpPr>
          <p:spPr bwMode="auto">
            <a:xfrm>
              <a:off x="31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1.2</a:t>
              </a:r>
            </a:p>
          </p:txBody>
        </p:sp>
        <p:sp>
          <p:nvSpPr>
            <p:cNvPr id="37911" name="Rectangle 27"/>
            <p:cNvSpPr>
              <a:spLocks noChangeArrowheads="1"/>
            </p:cNvSpPr>
            <p:nvPr/>
          </p:nvSpPr>
          <p:spPr bwMode="auto">
            <a:xfrm>
              <a:off x="37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2.2</a:t>
              </a:r>
            </a:p>
          </p:txBody>
        </p:sp>
      </p:grp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09600" y="1600200"/>
            <a:ext cx="69342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09600" y="1981200"/>
            <a:ext cx="69342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 dirty="0" smtClean="0">
                <a:solidFill>
                  <a:schemeClr val="tx1"/>
                </a:solidFill>
              </a:rPr>
              <a:t>Fremdsprache</a:t>
            </a:r>
            <a:endParaRPr kumimoji="0" lang="de-DE" altLang="x-none" sz="2000" dirty="0">
              <a:solidFill>
                <a:schemeClr val="tx1"/>
              </a:solidFill>
            </a:endParaRP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09600" y="2362200"/>
            <a:ext cx="50292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 dirty="0">
                <a:solidFill>
                  <a:schemeClr val="tx1"/>
                </a:solidFill>
              </a:rPr>
              <a:t>KU /MU	</a:t>
            </a:r>
            <a:r>
              <a:rPr kumimoji="0" lang="de-DE" altLang="x-none" sz="2000" dirty="0" smtClean="0">
                <a:solidFill>
                  <a:schemeClr val="tx1"/>
                </a:solidFill>
              </a:rPr>
              <a:t>/LIT</a:t>
            </a:r>
            <a:r>
              <a:rPr kumimoji="0" lang="de-DE" altLang="x-none" sz="2000" dirty="0">
                <a:solidFill>
                  <a:schemeClr val="tx1"/>
                </a:solidFill>
              </a:rPr>
              <a:t>		            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09600" y="2767013"/>
            <a:ext cx="6934200" cy="304800"/>
          </a:xfrm>
          <a:prstGeom prst="rect">
            <a:avLst/>
          </a:prstGeom>
          <a:gradFill rotWithShape="0">
            <a:gsLst>
              <a:gs pos="0">
                <a:srgbClr val="CC99FF">
                  <a:alpha val="50000"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Fremdsprache / PH / CH / BI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609600" y="3148013"/>
            <a:ext cx="69342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609600" y="3529013"/>
            <a:ext cx="69342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PH / CH / BI</a:t>
            </a: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609600" y="4038600"/>
            <a:ext cx="6934200" cy="304800"/>
          </a:xfrm>
          <a:prstGeom prst="rect">
            <a:avLst/>
          </a:prstGeom>
          <a:solidFill>
            <a:srgbClr val="990099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 dirty="0" smtClean="0">
                <a:solidFill>
                  <a:schemeClr val="tx1"/>
                </a:solidFill>
              </a:rPr>
              <a:t>Gesellschaftswissenschaft</a:t>
            </a:r>
            <a:endParaRPr kumimoji="0" lang="de-DE" altLang="x-none" sz="2000" dirty="0">
              <a:solidFill>
                <a:schemeClr val="tx1"/>
              </a:solidFill>
            </a:endParaRPr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609600" y="5311775"/>
            <a:ext cx="50292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KR/ER/HR oder PL als Ersatzfach</a:t>
            </a: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609600" y="5692775"/>
            <a:ext cx="69342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SP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6096000" y="4419600"/>
            <a:ext cx="1447800" cy="685800"/>
            <a:chOff x="3840" y="2928"/>
            <a:chExt cx="912" cy="336"/>
          </a:xfrm>
        </p:grpSpPr>
        <p:sp>
          <p:nvSpPr>
            <p:cNvPr id="37903" name="Rectangle 55"/>
            <p:cNvSpPr>
              <a:spLocks noChangeArrowheads="1"/>
            </p:cNvSpPr>
            <p:nvPr/>
          </p:nvSpPr>
          <p:spPr bwMode="auto">
            <a:xfrm>
              <a:off x="3840" y="2928"/>
              <a:ext cx="912" cy="144"/>
            </a:xfrm>
            <a:prstGeom prst="rect">
              <a:avLst/>
            </a:prstGeom>
            <a:solidFill>
              <a:srgbClr val="990099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de-DE" altLang="x-none" sz="2000">
                  <a:solidFill>
                    <a:schemeClr val="tx1"/>
                  </a:solidFill>
                </a:rPr>
                <a:t>ggf. GE-ZK</a:t>
              </a:r>
            </a:p>
          </p:txBody>
        </p:sp>
        <p:sp>
          <p:nvSpPr>
            <p:cNvPr id="37904" name="Rectangle 56"/>
            <p:cNvSpPr>
              <a:spLocks noChangeArrowheads="1"/>
            </p:cNvSpPr>
            <p:nvPr/>
          </p:nvSpPr>
          <p:spPr bwMode="auto">
            <a:xfrm>
              <a:off x="3840" y="3120"/>
              <a:ext cx="912" cy="144"/>
            </a:xfrm>
            <a:prstGeom prst="rect">
              <a:avLst/>
            </a:prstGeom>
            <a:solidFill>
              <a:srgbClr val="990099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de-DE" altLang="x-none" sz="2000">
                  <a:solidFill>
                    <a:schemeClr val="tx1"/>
                  </a:solidFill>
                </a:rPr>
                <a:t>ggf. SW-ZK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9" grpId="0" animBg="1" autoUpdateAnimBg="0"/>
      <p:bldP spid="26670" grpId="0" animBg="1" autoUpdateAnimBg="0"/>
      <p:bldP spid="26671" grpId="0" animBg="1" autoUpdateAnimBg="0"/>
      <p:bldP spid="26672" grpId="0" animBg="1" autoUpdateAnimBg="0"/>
      <p:bldP spid="26673" grpId="0" animBg="1" autoUpdateAnimBg="0"/>
      <p:bldP spid="26674" grpId="0" animBg="1" autoUpdateAnimBg="0"/>
      <p:bldP spid="26675" grpId="0" animBg="1" autoUpdateAnimBg="0"/>
      <p:bldP spid="26676" grpId="0" animBg="1" autoUpdateAnimBg="0"/>
      <p:bldP spid="2667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1771650" y="-56357"/>
            <a:ext cx="7886700" cy="1325563"/>
          </a:xfrm>
        </p:spPr>
        <p:txBody>
          <a:bodyPr/>
          <a:lstStyle/>
          <a:p>
            <a:r>
              <a:rPr lang="de-DE" altLang="x-none" sz="36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Klausurfächer im Sprachprofil</a:t>
            </a:r>
            <a:r>
              <a:rPr lang="de-DE" altLang="x-none" sz="3600" dirty="0">
                <a:ea typeface="ＭＳ Ｐゴシック" charset="-128"/>
              </a:rPr>
              <a:t>		</a:t>
            </a:r>
            <a:endParaRPr lang="de-DE" altLang="x-none" sz="2800" dirty="0">
              <a:ea typeface="ＭＳ Ｐゴシック" charset="-128"/>
            </a:endParaRP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2228850" y="4572000"/>
            <a:ext cx="6553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de-DE" altLang="x-none">
                <a:solidFill>
                  <a:schemeClr val="tx1"/>
                </a:solidFill>
              </a:rPr>
              <a:t>Abitur-</a:t>
            </a:r>
            <a:br>
              <a:rPr kumimoji="0" lang="de-DE" altLang="x-none">
                <a:solidFill>
                  <a:schemeClr val="tx1"/>
                </a:solidFill>
              </a:rPr>
            </a:br>
            <a:r>
              <a:rPr kumimoji="0" lang="de-DE" altLang="x-none">
                <a:solidFill>
                  <a:schemeClr val="tx1"/>
                </a:solidFill>
              </a:rPr>
              <a:t>fächer</a:t>
            </a:r>
          </a:p>
        </p:txBody>
      </p:sp>
      <p:grpSp>
        <p:nvGrpSpPr>
          <p:cNvPr id="38916" name="Group 31"/>
          <p:cNvGrpSpPr>
            <a:grpSpLocks/>
          </p:cNvGrpSpPr>
          <p:nvPr/>
        </p:nvGrpSpPr>
        <p:grpSpPr bwMode="auto">
          <a:xfrm>
            <a:off x="533400" y="1524000"/>
            <a:ext cx="8229600" cy="2819400"/>
            <a:chOff x="336" y="960"/>
            <a:chExt cx="5184" cy="1776"/>
          </a:xfrm>
        </p:grpSpPr>
        <p:sp>
          <p:nvSpPr>
            <p:cNvPr id="38935" name="Rectangle 3"/>
            <p:cNvSpPr>
              <a:spLocks noChangeArrowheads="1"/>
            </p:cNvSpPr>
            <p:nvPr/>
          </p:nvSpPr>
          <p:spPr bwMode="auto">
            <a:xfrm>
              <a:off x="336" y="960"/>
              <a:ext cx="5184" cy="86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8936" name="Rectangle 4"/>
            <p:cNvSpPr>
              <a:spLocks noChangeArrowheads="1"/>
            </p:cNvSpPr>
            <p:nvPr/>
          </p:nvSpPr>
          <p:spPr bwMode="auto">
            <a:xfrm>
              <a:off x="336" y="2448"/>
              <a:ext cx="5184" cy="288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8937" name="Rectangle 5"/>
            <p:cNvSpPr>
              <a:spLocks noChangeArrowheads="1"/>
            </p:cNvSpPr>
            <p:nvPr/>
          </p:nvSpPr>
          <p:spPr bwMode="auto">
            <a:xfrm>
              <a:off x="336" y="1824"/>
              <a:ext cx="5184" cy="6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</p:grpSp>
      <p:grpSp>
        <p:nvGrpSpPr>
          <p:cNvPr id="38917" name="Group 32"/>
          <p:cNvGrpSpPr>
            <a:grpSpLocks/>
          </p:cNvGrpSpPr>
          <p:nvPr/>
        </p:nvGrpSpPr>
        <p:grpSpPr bwMode="auto">
          <a:xfrm>
            <a:off x="2228850" y="1081087"/>
            <a:ext cx="6477000" cy="5257800"/>
            <a:chOff x="1392" y="672"/>
            <a:chExt cx="4080" cy="3312"/>
          </a:xfrm>
        </p:grpSpPr>
        <p:sp>
          <p:nvSpPr>
            <p:cNvPr id="2" name="Rectangle 9"/>
            <p:cNvSpPr>
              <a:spLocks noChangeArrowheads="1"/>
            </p:cNvSpPr>
            <p:nvPr/>
          </p:nvSpPr>
          <p:spPr bwMode="auto">
            <a:xfrm>
              <a:off x="4992" y="672"/>
              <a:ext cx="480" cy="3312"/>
            </a:xfrm>
            <a:prstGeom prst="rect">
              <a:avLst/>
            </a:prstGeom>
            <a:solidFill>
              <a:srgbClr val="FF6D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Abiturprüfung</a:t>
              </a:r>
            </a:p>
          </p:txBody>
        </p:sp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43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2.2</a:t>
              </a:r>
            </a:p>
          </p:txBody>
        </p:sp>
        <p:sp>
          <p:nvSpPr>
            <p:cNvPr id="38930" name="Rectangle 11"/>
            <p:cNvSpPr>
              <a:spLocks noChangeArrowheads="1"/>
            </p:cNvSpPr>
            <p:nvPr/>
          </p:nvSpPr>
          <p:spPr bwMode="auto">
            <a:xfrm>
              <a:off x="1392" y="672"/>
              <a:ext cx="480" cy="21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 </a:t>
              </a:r>
              <a:r>
                <a:rPr kumimoji="0" lang="de-DE" altLang="x-none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31" name="Rectangle 12"/>
            <p:cNvSpPr>
              <a:spLocks noChangeArrowheads="1"/>
            </p:cNvSpPr>
            <p:nvPr/>
          </p:nvSpPr>
          <p:spPr bwMode="auto">
            <a:xfrm>
              <a:off x="1920" y="672"/>
              <a:ext cx="480" cy="21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 </a:t>
              </a:r>
              <a:r>
                <a:rPr kumimoji="0" lang="de-DE" altLang="x-none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25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1.1</a:t>
              </a: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31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1.2</a:t>
              </a:r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37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2.1</a:t>
              </a:r>
            </a:p>
          </p:txBody>
        </p:sp>
      </p:grp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628650" y="1614487"/>
            <a:ext cx="60960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28650" y="1995487"/>
            <a:ext cx="60960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Fremdsprache (</a:t>
            </a:r>
            <a:r>
              <a:rPr kumimoji="0" lang="de-DE" altLang="x-none" sz="1800">
                <a:solidFill>
                  <a:schemeClr val="tx1"/>
                </a:solidFill>
              </a:rPr>
              <a:t>fortgeführt</a:t>
            </a:r>
            <a:r>
              <a:rPr kumimoji="0" lang="de-DE" altLang="x-none" sz="2000">
                <a:solidFill>
                  <a:schemeClr val="tx1"/>
                </a:solidFill>
              </a:rPr>
              <a:t>)</a:t>
            </a:r>
            <a:r>
              <a:rPr kumimoji="0" lang="de-DE" altLang="x-non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628650" y="3062287"/>
            <a:ext cx="6096000" cy="32861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628650" y="3443287"/>
            <a:ext cx="3124200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 dirty="0">
                <a:solidFill>
                  <a:schemeClr val="tx1"/>
                </a:solidFill>
              </a:rPr>
              <a:t>Naturwissenschaft 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28650" y="3976687"/>
            <a:ext cx="6049963" cy="304800"/>
          </a:xfrm>
          <a:prstGeom prst="rect">
            <a:avLst/>
          </a:prstGeom>
          <a:solidFill>
            <a:srgbClr val="9900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Gesellschaftswissenschaft </a:t>
            </a:r>
            <a:r>
              <a:rPr kumimoji="0" lang="de-DE" altLang="x-none" sz="2000" b="1" i="1">
                <a:solidFill>
                  <a:schemeClr val="tx1"/>
                </a:solidFill>
              </a:rPr>
              <a:t>oder</a:t>
            </a:r>
            <a:r>
              <a:rPr kumimoji="0" lang="de-DE" altLang="x-none" sz="2000">
                <a:solidFill>
                  <a:schemeClr val="tx1"/>
                </a:solidFill>
              </a:rPr>
              <a:t> Reli, wenn dies Abifach</a:t>
            </a: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628650" y="2376487"/>
            <a:ext cx="6096000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2. Fremdsprache </a:t>
            </a:r>
            <a:r>
              <a:rPr kumimoji="0" lang="de-DE" altLang="x-none" sz="1800">
                <a:solidFill>
                  <a:schemeClr val="tx1"/>
                </a:solidFill>
              </a:rPr>
              <a:t>(ggf. neu einsetzend)</a:t>
            </a:r>
            <a:r>
              <a:rPr kumimoji="0" lang="de-DE" altLang="x-non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3371850" y="5410200"/>
            <a:ext cx="5257800" cy="328613"/>
          </a:xfrm>
          <a:prstGeom prst="rect">
            <a:avLst/>
          </a:prstGeom>
          <a:solidFill>
            <a:srgbClr val="FDABAB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3. Abiturfach</a:t>
            </a: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3371850" y="4662487"/>
            <a:ext cx="5257800" cy="328613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LK</a:t>
            </a: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3371850" y="5043487"/>
            <a:ext cx="5257800" cy="328613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LK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3371850" y="5791200"/>
            <a:ext cx="3352800" cy="328613"/>
          </a:xfrm>
          <a:prstGeom prst="rect">
            <a:avLst/>
          </a:prstGeom>
          <a:solidFill>
            <a:srgbClr val="FDABAB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4. Abiturfach</a:t>
            </a:r>
          </a:p>
        </p:txBody>
      </p:sp>
    </p:spTree>
    <p:extLst>
      <p:ext uri="{BB962C8B-B14F-4D97-AF65-F5344CB8AC3E}">
        <p14:creationId xmlns:p14="http://schemas.microsoft.com/office/powerpoint/2010/main" val="19477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5" grpId="0" animBg="1" autoUpdateAnimBg="0"/>
      <p:bldP spid="38928" grpId="0" animBg="1" autoUpdateAnimBg="0"/>
      <p:bldP spid="38929" grpId="0" animBg="1" autoUpdateAnimBg="0"/>
      <p:bldP spid="38932" grpId="0" animBg="1" autoUpdateAnimBg="0"/>
      <p:bldP spid="38933" grpId="0" animBg="1" autoUpdateAnimBg="0"/>
      <p:bldP spid="38934" grpId="0" animBg="1" autoUpdateAnimBg="0"/>
      <p:bldP spid="38941" grpId="0" animBg="1" autoUpdateAnimBg="0"/>
      <p:bldP spid="38946" grpId="0" animBg="1" autoUpdateAnimBg="0"/>
      <p:bldP spid="38947" grpId="0" animBg="1" autoUpdateAnimBg="0"/>
      <p:bldP spid="38948" grpId="0" animBg="1" autoUpdateAnimBg="0"/>
      <p:bldP spid="3894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xfrm>
            <a:off x="1257300" y="-111919"/>
            <a:ext cx="7886700" cy="1325563"/>
          </a:xfrm>
        </p:spPr>
        <p:txBody>
          <a:bodyPr>
            <a:normAutofit/>
          </a:bodyPr>
          <a:lstStyle/>
          <a:p>
            <a:r>
              <a:rPr lang="de-DE" altLang="x-none" sz="28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Klausurfächer im </a:t>
            </a:r>
            <a:r>
              <a:rPr lang="de-DE" altLang="x-none" sz="2800" dirty="0" err="1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naturwissenschaftl</a:t>
            </a:r>
            <a:r>
              <a:rPr lang="de-DE" altLang="x-none" sz="2800" dirty="0">
                <a:solidFill>
                  <a:srgbClr val="C00000"/>
                </a:solidFill>
                <a:latin typeface="Papyrus" charset="0"/>
                <a:ea typeface="Papyrus" charset="0"/>
                <a:cs typeface="Papyrus" charset="0"/>
              </a:rPr>
              <a:t>. Profil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209800" y="4572000"/>
            <a:ext cx="6553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de-DE" altLang="x-none" dirty="0">
                <a:solidFill>
                  <a:schemeClr val="tx1"/>
                </a:solidFill>
              </a:rPr>
              <a:t>Abitur-</a:t>
            </a:r>
            <a:br>
              <a:rPr kumimoji="0" lang="de-DE" altLang="x-none" dirty="0">
                <a:solidFill>
                  <a:schemeClr val="tx1"/>
                </a:solidFill>
              </a:rPr>
            </a:br>
            <a:r>
              <a:rPr kumimoji="0" lang="de-DE" altLang="x-none" dirty="0" err="1">
                <a:solidFill>
                  <a:schemeClr val="tx1"/>
                </a:solidFill>
              </a:rPr>
              <a:t>fächer</a:t>
            </a:r>
            <a:endParaRPr kumimoji="0" lang="de-DE" altLang="x-none" dirty="0">
              <a:solidFill>
                <a:schemeClr val="tx1"/>
              </a:solidFill>
            </a:endParaRPr>
          </a:p>
        </p:txBody>
      </p:sp>
      <p:grpSp>
        <p:nvGrpSpPr>
          <p:cNvPr id="39940" name="Group 27"/>
          <p:cNvGrpSpPr>
            <a:grpSpLocks/>
          </p:cNvGrpSpPr>
          <p:nvPr/>
        </p:nvGrpSpPr>
        <p:grpSpPr bwMode="auto">
          <a:xfrm>
            <a:off x="533400" y="1557338"/>
            <a:ext cx="8229600" cy="2786062"/>
            <a:chOff x="336" y="981"/>
            <a:chExt cx="5184" cy="1755"/>
          </a:xfrm>
        </p:grpSpPr>
        <p:sp>
          <p:nvSpPr>
            <p:cNvPr id="39959" name="Rectangle 4"/>
            <p:cNvSpPr>
              <a:spLocks noChangeArrowheads="1"/>
            </p:cNvSpPr>
            <p:nvPr/>
          </p:nvSpPr>
          <p:spPr bwMode="auto">
            <a:xfrm>
              <a:off x="336" y="981"/>
              <a:ext cx="5184" cy="499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9960" name="Rectangle 5"/>
            <p:cNvSpPr>
              <a:spLocks noChangeArrowheads="1"/>
            </p:cNvSpPr>
            <p:nvPr/>
          </p:nvSpPr>
          <p:spPr bwMode="auto">
            <a:xfrm>
              <a:off x="336" y="2451"/>
              <a:ext cx="5184" cy="285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39961" name="Rectangle 6"/>
            <p:cNvSpPr>
              <a:spLocks noChangeArrowheads="1"/>
            </p:cNvSpPr>
            <p:nvPr/>
          </p:nvSpPr>
          <p:spPr bwMode="auto">
            <a:xfrm>
              <a:off x="336" y="1480"/>
              <a:ext cx="5184" cy="9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endParaRPr kumimoji="0" lang="de-DE" altLang="x-none">
                <a:solidFill>
                  <a:schemeClr val="tx1"/>
                </a:solidFill>
              </a:endParaRPr>
            </a:p>
          </p:txBody>
        </p:sp>
      </p:grpSp>
      <p:grpSp>
        <p:nvGrpSpPr>
          <p:cNvPr id="39941" name="Group 8"/>
          <p:cNvGrpSpPr>
            <a:grpSpLocks/>
          </p:cNvGrpSpPr>
          <p:nvPr/>
        </p:nvGrpSpPr>
        <p:grpSpPr bwMode="auto">
          <a:xfrm>
            <a:off x="2209800" y="1066800"/>
            <a:ext cx="6477000" cy="5257800"/>
            <a:chOff x="1392" y="672"/>
            <a:chExt cx="4080" cy="3312"/>
          </a:xfrm>
        </p:grpSpPr>
        <p:sp>
          <p:nvSpPr>
            <p:cNvPr id="39952" name="Rectangle 9"/>
            <p:cNvSpPr>
              <a:spLocks noChangeArrowheads="1"/>
            </p:cNvSpPr>
            <p:nvPr/>
          </p:nvSpPr>
          <p:spPr bwMode="auto">
            <a:xfrm>
              <a:off x="4992" y="672"/>
              <a:ext cx="480" cy="3312"/>
            </a:xfrm>
            <a:prstGeom prst="rect">
              <a:avLst/>
            </a:prstGeom>
            <a:solidFill>
              <a:srgbClr val="FF6D6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Abiturprüfung</a:t>
              </a:r>
            </a:p>
          </p:txBody>
        </p:sp>
        <p:sp>
          <p:nvSpPr>
            <p:cNvPr id="39953" name="Rectangle 10"/>
            <p:cNvSpPr>
              <a:spLocks noChangeArrowheads="1"/>
            </p:cNvSpPr>
            <p:nvPr/>
          </p:nvSpPr>
          <p:spPr bwMode="auto">
            <a:xfrm>
              <a:off x="43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2.2</a:t>
              </a:r>
            </a:p>
          </p:txBody>
        </p:sp>
        <p:sp>
          <p:nvSpPr>
            <p:cNvPr id="39954" name="Rectangle 11"/>
            <p:cNvSpPr>
              <a:spLocks noChangeArrowheads="1"/>
            </p:cNvSpPr>
            <p:nvPr/>
          </p:nvSpPr>
          <p:spPr bwMode="auto">
            <a:xfrm>
              <a:off x="1392" y="672"/>
              <a:ext cx="480" cy="21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EF1</a:t>
              </a:r>
              <a:endParaRPr kumimoji="0" lang="de-DE" altLang="x-none" dirty="0">
                <a:solidFill>
                  <a:schemeClr val="tx1"/>
                </a:solidFill>
              </a:endParaRPr>
            </a:p>
          </p:txBody>
        </p:sp>
        <p:sp>
          <p:nvSpPr>
            <p:cNvPr id="39955" name="Rectangle 12"/>
            <p:cNvSpPr>
              <a:spLocks noChangeArrowheads="1"/>
            </p:cNvSpPr>
            <p:nvPr/>
          </p:nvSpPr>
          <p:spPr bwMode="auto">
            <a:xfrm>
              <a:off x="1920" y="672"/>
              <a:ext cx="480" cy="2112"/>
            </a:xfrm>
            <a:prstGeom prst="rect">
              <a:avLst/>
            </a:prstGeom>
            <a:solidFill>
              <a:srgbClr val="FDABA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 smtClean="0">
                  <a:solidFill>
                    <a:schemeClr val="tx1"/>
                  </a:solidFill>
                </a:rPr>
                <a:t>EF </a:t>
              </a:r>
              <a:r>
                <a:rPr kumimoji="0" lang="de-DE" altLang="x-none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956" name="Rectangle 13"/>
            <p:cNvSpPr>
              <a:spLocks noChangeArrowheads="1"/>
            </p:cNvSpPr>
            <p:nvPr/>
          </p:nvSpPr>
          <p:spPr bwMode="auto">
            <a:xfrm>
              <a:off x="25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1.1</a:t>
              </a:r>
            </a:p>
          </p:txBody>
        </p:sp>
        <p:sp>
          <p:nvSpPr>
            <p:cNvPr id="39957" name="Rectangle 14"/>
            <p:cNvSpPr>
              <a:spLocks noChangeArrowheads="1"/>
            </p:cNvSpPr>
            <p:nvPr/>
          </p:nvSpPr>
          <p:spPr bwMode="auto">
            <a:xfrm>
              <a:off x="3120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1.2</a:t>
              </a:r>
            </a:p>
          </p:txBody>
        </p:sp>
        <p:sp>
          <p:nvSpPr>
            <p:cNvPr id="39958" name="Rectangle 15"/>
            <p:cNvSpPr>
              <a:spLocks noChangeArrowheads="1"/>
            </p:cNvSpPr>
            <p:nvPr/>
          </p:nvSpPr>
          <p:spPr bwMode="auto">
            <a:xfrm>
              <a:off x="3792" y="672"/>
              <a:ext cx="480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tx1"/>
                  </a:solidFill>
                </a:rPr>
                <a:t>Q 2.1</a:t>
              </a:r>
            </a:p>
          </p:txBody>
        </p:sp>
      </p:grp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609600" y="1600200"/>
            <a:ext cx="6122988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609600" y="1981200"/>
            <a:ext cx="6122988" cy="3048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Fremdsprache</a:t>
            </a: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611188" y="2492375"/>
            <a:ext cx="6121400" cy="32861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609600" y="3429000"/>
            <a:ext cx="1585913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2. Naturwiss.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09600" y="3962400"/>
            <a:ext cx="6122988" cy="304800"/>
          </a:xfrm>
          <a:prstGeom prst="rect">
            <a:avLst/>
          </a:prstGeom>
          <a:solidFill>
            <a:srgbClr val="9900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Gesellschaftswissenschaft </a:t>
            </a:r>
            <a:r>
              <a:rPr kumimoji="0" lang="de-DE" altLang="x-none" sz="2000" b="1" i="1">
                <a:solidFill>
                  <a:schemeClr val="tx1"/>
                </a:solidFill>
              </a:rPr>
              <a:t>oder</a:t>
            </a:r>
            <a:r>
              <a:rPr kumimoji="0" lang="de-DE" altLang="x-none" sz="2000">
                <a:solidFill>
                  <a:schemeClr val="tx1"/>
                </a:solidFill>
              </a:rPr>
              <a:t> Reli, wenn dies Abifach</a:t>
            </a: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3352800" y="5410200"/>
            <a:ext cx="5257800" cy="328613"/>
          </a:xfrm>
          <a:prstGeom prst="rect">
            <a:avLst/>
          </a:prstGeom>
          <a:solidFill>
            <a:srgbClr val="FDABAB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3. Abiturfach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3352800" y="4648200"/>
            <a:ext cx="5257800" cy="328613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LK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352800" y="5029200"/>
            <a:ext cx="5257800" cy="328613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LK</a:t>
            </a: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3352800" y="5791200"/>
            <a:ext cx="3352800" cy="328613"/>
          </a:xfrm>
          <a:prstGeom prst="rect">
            <a:avLst/>
          </a:prstGeom>
          <a:solidFill>
            <a:srgbClr val="FDABAB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4. Abiturfach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611188" y="2924175"/>
            <a:ext cx="6121400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sz="2000">
                <a:solidFill>
                  <a:schemeClr val="tx1"/>
                </a:solidFill>
              </a:rPr>
              <a:t>1. Naturwissenschaft</a:t>
            </a:r>
          </a:p>
        </p:txBody>
      </p:sp>
    </p:spTree>
    <p:extLst>
      <p:ext uri="{BB962C8B-B14F-4D97-AF65-F5344CB8AC3E}">
        <p14:creationId xmlns:p14="http://schemas.microsoft.com/office/powerpoint/2010/main" val="16260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 autoUpdateAnimBg="0"/>
      <p:bldP spid="74768" grpId="0" animBg="1" autoUpdateAnimBg="0"/>
      <p:bldP spid="74769" grpId="0" animBg="1" autoUpdateAnimBg="0"/>
      <p:bldP spid="74770" grpId="0" animBg="1" autoUpdateAnimBg="0"/>
      <p:bldP spid="74771" grpId="0" animBg="1" autoUpdateAnimBg="0"/>
      <p:bldP spid="74772" grpId="0" animBg="1" autoUpdateAnimBg="0"/>
      <p:bldP spid="74774" grpId="0" animBg="1" autoUpdateAnimBg="0"/>
      <p:bldP spid="74775" grpId="0" animBg="1" autoUpdateAnimBg="0"/>
      <p:bldP spid="74776" grpId="0" animBg="1" autoUpdateAnimBg="0"/>
      <p:bldP spid="74777" grpId="0" animBg="1" autoUpdateAnimBg="0"/>
      <p:bldP spid="74778" grpId="0" animBg="1" autoUpdateAnimBg="0"/>
    </p:bld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lgemeines (Online)">
  <a:themeElements>
    <a:clrScheme name="Allgemeines (Online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Allgemeines (Online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33CC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33CC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lgemeines (Online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(Online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gemeines (Online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938</Words>
  <Application>Microsoft Macintosh PowerPoint</Application>
  <PresentationFormat>Bildschirmpräsentation (4:3)</PresentationFormat>
  <Paragraphs>286</Paragraphs>
  <Slides>18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34" baseType="lpstr">
      <vt:lpstr>Apple Chancery</vt:lpstr>
      <vt:lpstr>Arial Narrow</vt:lpstr>
      <vt:lpstr>Calibri</vt:lpstr>
      <vt:lpstr>Calibri Light</vt:lpstr>
      <vt:lpstr>Cambria Math</vt:lpstr>
      <vt:lpstr>Monotype Sorts</vt:lpstr>
      <vt:lpstr>ＭＳ Ｐゴシック</vt:lpstr>
      <vt:lpstr>Papyrus</vt:lpstr>
      <vt:lpstr>Symbol</vt:lpstr>
      <vt:lpstr>Times</vt:lpstr>
      <vt:lpstr>Times New Roman</vt:lpstr>
      <vt:lpstr>Trajan Pro</vt:lpstr>
      <vt:lpstr>Wingdings</vt:lpstr>
      <vt:lpstr>Arial</vt:lpstr>
      <vt:lpstr>Office-Design</vt:lpstr>
      <vt:lpstr>Allgemeines (Online)</vt:lpstr>
      <vt:lpstr>Informationsveranstaltung  über die Qualifikationsphase am Goethe-Gymnasium </vt:lpstr>
      <vt:lpstr>PowerPoint-Präsentation</vt:lpstr>
      <vt:lpstr>Das Kurssystem</vt:lpstr>
      <vt:lpstr>Abschlüsse der gym. Oberstufe</vt:lpstr>
      <vt:lpstr>Versetzung von der EF in die Q1</vt:lpstr>
      <vt:lpstr>Die Aufgabenfelder</vt:lpstr>
      <vt:lpstr>Einbringungspflichtige Kurse</vt:lpstr>
      <vt:lpstr>Klausurfächer im Sprachprofil  </vt:lpstr>
      <vt:lpstr>Klausurfächer im naturwissenschaftl. Profil</vt:lpstr>
      <vt:lpstr> Projektkurse</vt:lpstr>
      <vt:lpstr>Wahl der 2 Leistungskurse</vt:lpstr>
      <vt:lpstr>Die Aufgabenfelder im Abitur</vt:lpstr>
      <vt:lpstr>Weitere Bedingungen für die  Abiturfächer</vt:lpstr>
      <vt:lpstr>Konsequenzen der Bedingungen für die  Wahl der Abiturfächer  </vt:lpstr>
      <vt:lpstr>Welche Fächer belege ich schriftlich?</vt:lpstr>
      <vt:lpstr>Welche Lehrer und Lehrerinnen unterrichten meine Leistungskurse?</vt:lpstr>
      <vt:lpstr>Leistungsbewertung in der Qualifikationsphase</vt:lpstr>
      <vt:lpstr>Das Punktesystem ab der Q1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Stuart Johnson</dc:creator>
  <cp:lastModifiedBy>Stuart Johnson</cp:lastModifiedBy>
  <cp:revision>46</cp:revision>
  <dcterms:created xsi:type="dcterms:W3CDTF">2018-02-17T12:08:37Z</dcterms:created>
  <dcterms:modified xsi:type="dcterms:W3CDTF">2020-08-15T16:52:44Z</dcterms:modified>
</cp:coreProperties>
</file>