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8" r:id="rId4"/>
    <p:sldId id="262" r:id="rId5"/>
    <p:sldId id="263" r:id="rId6"/>
    <p:sldId id="259" r:id="rId7"/>
    <p:sldId id="260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4ENwq/tzKVlZBtvsjcaxdw==" hashData="XcAEVm3DdRhw9mTUWNOcNtZRLuk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1"/>
    <a:srgbClr val="F49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96"/>
    <p:restoredTop sz="79258"/>
  </p:normalViewPr>
  <p:slideViewPr>
    <p:cSldViewPr snapToGrid="0" snapToObjects="1">
      <p:cViewPr varScale="1">
        <p:scale>
          <a:sx n="99" d="100"/>
          <a:sy n="99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5462D-8556-9A4B-9664-5B9B7EE55137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BD489-7989-9341-93BA-9A7FD7AF7D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6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BD489-7989-9341-93BA-9A7FD7AF7DA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120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BD489-7989-9341-93BA-9A7FD7AF7DA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111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BD489-7989-9341-93BA-9A7FD7AF7DA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6827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08236CB5-7508-664A-9742-472FA13E235C}" type="datetime1">
              <a:rPr kumimoji="0" lang="de-DE" altLang="x-none" sz="1200">
                <a:solidFill>
                  <a:schemeClr val="tx1"/>
                </a:solidFill>
              </a:rPr>
              <a:pPr/>
              <a:t>29.09.18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E5811E0C-A47D-CF42-87A0-702BA2E3CC0D}" type="slidenum">
              <a:rPr kumimoji="0" lang="de-DE" altLang="x-none" sz="1200">
                <a:solidFill>
                  <a:schemeClr val="tx1"/>
                </a:solidFill>
              </a:rPr>
              <a:pPr/>
              <a:t>6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1634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799A8560-279E-9446-8E0F-4C2F63D5E955}" type="datetime1">
              <a:rPr kumimoji="0" lang="de-DE" altLang="x-none" sz="1200">
                <a:solidFill>
                  <a:schemeClr val="tx1"/>
                </a:solidFill>
              </a:rPr>
              <a:pPr/>
              <a:t>29.09.18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fld id="{12E03A37-48A9-9A4E-8D3A-9B02BEB96997}" type="slidenum">
              <a:rPr kumimoji="0" lang="de-DE" altLang="x-none" sz="1200">
                <a:solidFill>
                  <a:schemeClr val="tx1"/>
                </a:solidFill>
              </a:rPr>
              <a:pPr/>
              <a:t>7</a:t>
            </a:fld>
            <a:endParaRPr kumimoji="0" lang="de-DE" altLang="x-none" sz="1200">
              <a:solidFill>
                <a:schemeClr val="tx1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8600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1A75-2763-F54A-88F7-30BFFE1E7ACF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93D-728E-D042-9E2E-AF4758272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15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1A75-2763-F54A-88F7-30BFFE1E7ACF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93D-728E-D042-9E2E-AF4758272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95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1A75-2763-F54A-88F7-30BFFE1E7ACF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93D-728E-D042-9E2E-AF4758272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610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32000" y="228600"/>
            <a:ext cx="9855200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063751" y="1052513"/>
            <a:ext cx="9855200" cy="53340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x-none"/>
              <a:t>Folie: </a:t>
            </a:r>
            <a:fld id="{64A8CFD5-DB6E-824B-ACC4-2C6F2373E5A5}" type="slidenum">
              <a:rPr lang="de-DE" altLang="x-none"/>
              <a:pPr/>
              <a:t>‹Nr.›</a:t>
            </a:fld>
            <a:endParaRPr lang="de-DE" altLang="x-none"/>
          </a:p>
        </p:txBody>
      </p:sp>
    </p:spTree>
    <p:extLst>
      <p:ext uri="{BB962C8B-B14F-4D97-AF65-F5344CB8AC3E}">
        <p14:creationId xmlns:p14="http://schemas.microsoft.com/office/powerpoint/2010/main" val="160531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1A75-2763-F54A-88F7-30BFFE1E7ACF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93D-728E-D042-9E2E-AF4758272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42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1A75-2763-F54A-88F7-30BFFE1E7ACF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93D-728E-D042-9E2E-AF4758272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6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1A75-2763-F54A-88F7-30BFFE1E7ACF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93D-728E-D042-9E2E-AF4758272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52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1A75-2763-F54A-88F7-30BFFE1E7ACF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93D-728E-D042-9E2E-AF4758272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12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1A75-2763-F54A-88F7-30BFFE1E7ACF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93D-728E-D042-9E2E-AF4758272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66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1A75-2763-F54A-88F7-30BFFE1E7ACF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93D-728E-D042-9E2E-AF4758272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2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1A75-2763-F54A-88F7-30BFFE1E7ACF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93D-728E-D042-9E2E-AF4758272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28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1A75-2763-F54A-88F7-30BFFE1E7ACF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393D-728E-D042-9E2E-AF4758272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1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11A75-2763-F54A-88F7-30BFFE1E7ACF}" type="datetimeFigureOut">
              <a:rPr lang="de-DE" smtClean="0"/>
              <a:t>29.09.18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393D-728E-D042-9E2E-AF47582721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3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jpg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2400" u="sng" dirty="0" smtClean="0">
                <a:effectLst/>
                <a:uFill>
                  <a:solidFill>
                    <a:srgbClr val="C00000"/>
                  </a:solidFill>
                </a:uFill>
                <a:latin typeface="Cambria Math" charset="0"/>
                <a:ea typeface="Calibri" charset="0"/>
                <a:cs typeface="Times New Roman" charset="0"/>
              </a:rPr>
              <a:t>Informationsveranstaltung </a:t>
            </a:r>
            <a:br>
              <a:rPr lang="de-DE" sz="2400" u="sng" dirty="0" smtClean="0">
                <a:effectLst/>
                <a:uFill>
                  <a:solidFill>
                    <a:srgbClr val="C00000"/>
                  </a:solidFill>
                </a:uFill>
                <a:latin typeface="Cambria Math" charset="0"/>
                <a:ea typeface="Calibri" charset="0"/>
                <a:cs typeface="Times New Roman" charset="0"/>
              </a:rPr>
            </a:br>
            <a:r>
              <a:rPr lang="de-DE" sz="2400" u="sng" dirty="0" smtClean="0">
                <a:effectLst/>
                <a:uFill>
                  <a:solidFill>
                    <a:srgbClr val="C00000"/>
                  </a:solidFill>
                </a:uFill>
                <a:latin typeface="Cambria Math" charset="0"/>
                <a:ea typeface="Calibri" charset="0"/>
                <a:cs typeface="Times New Roman" charset="0"/>
              </a:rPr>
              <a:t>über die Voraussetzungen für das Bestehen </a:t>
            </a:r>
            <a:br>
              <a:rPr lang="de-DE" sz="2400" u="sng" dirty="0" smtClean="0">
                <a:effectLst/>
                <a:uFill>
                  <a:solidFill>
                    <a:srgbClr val="C00000"/>
                  </a:solidFill>
                </a:uFill>
                <a:latin typeface="Cambria Math" charset="0"/>
                <a:ea typeface="Calibri" charset="0"/>
                <a:cs typeface="Times New Roman" charset="0"/>
              </a:rPr>
            </a:br>
            <a:r>
              <a:rPr lang="de-DE" sz="2400" u="sng" dirty="0" smtClean="0">
                <a:effectLst/>
                <a:uFill>
                  <a:solidFill>
                    <a:srgbClr val="C00000"/>
                  </a:solidFill>
                </a:uFill>
                <a:latin typeface="Cambria Math" charset="0"/>
                <a:ea typeface="Calibri" charset="0"/>
                <a:cs typeface="Times New Roman" charset="0"/>
              </a:rPr>
              <a:t>der Abiturprüfung </a:t>
            </a:r>
            <a:endParaRPr lang="de-DE" sz="2400" u="sng" dirty="0">
              <a:uFill>
                <a:solidFill>
                  <a:srgbClr val="C00000"/>
                </a:solidFill>
              </a:uFill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61" y="365125"/>
            <a:ext cx="1273415" cy="1187228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548" y="482710"/>
            <a:ext cx="1090391" cy="1090391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720061" y="2169041"/>
            <a:ext cx="1075187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Clr>
                <a:srgbClr val="C00000"/>
              </a:buClr>
            </a:pPr>
            <a:r>
              <a:rPr lang="de-DE" sz="3600" cap="small" dirty="0" smtClean="0">
                <a:solidFill>
                  <a:srgbClr val="C00000"/>
                </a:solidFill>
                <a:latin typeface="Cambria Math" charset="0"/>
                <a:ea typeface="Cambria Math" charset="0"/>
                <a:cs typeface="Cambria Math" charset="0"/>
              </a:rPr>
              <a:t>			     Gliederung</a:t>
            </a:r>
          </a:p>
          <a:p>
            <a:pPr lvl="2">
              <a:buClr>
                <a:srgbClr val="C00000"/>
              </a:buClr>
            </a:pPr>
            <a:endParaRPr lang="de-DE" sz="2000" dirty="0" smtClean="0">
              <a:latin typeface="Cambria Math" charset="0"/>
              <a:ea typeface="Cambria Math" charset="0"/>
              <a:cs typeface="Cambria Math" charset="0"/>
            </a:endParaRPr>
          </a:p>
          <a:p>
            <a:pPr marL="1200150" lvl="2" indent="-285750">
              <a:buClr>
                <a:srgbClr val="C00000"/>
              </a:buClr>
              <a:buFont typeface="Arial" charset="0"/>
              <a:buChar char="•"/>
            </a:pPr>
            <a:r>
              <a:rPr lang="de-DE" sz="3600" smtClean="0">
                <a:latin typeface="Cambria Math" charset="0"/>
                <a:ea typeface="Cambria Math" charset="0"/>
                <a:cs typeface="Cambria Math" charset="0"/>
              </a:rPr>
              <a:t>Einbringungspflichtige Kurse</a:t>
            </a:r>
            <a:endParaRPr lang="de-DE" sz="3600" dirty="0" smtClean="0">
              <a:latin typeface="Cambria Math" charset="0"/>
              <a:ea typeface="Cambria Math" charset="0"/>
              <a:cs typeface="Cambria Math" charset="0"/>
            </a:endParaRPr>
          </a:p>
          <a:p>
            <a:pPr marL="1200150" lvl="2" indent="-285750">
              <a:buClr>
                <a:srgbClr val="C00000"/>
              </a:buClr>
              <a:buFont typeface="Arial" charset="0"/>
              <a:buChar char="•"/>
            </a:pPr>
            <a:r>
              <a:rPr lang="de-DE" sz="3600" dirty="0" smtClean="0">
                <a:latin typeface="Cambria Math" charset="0"/>
                <a:ea typeface="Cambria Math" charset="0"/>
                <a:cs typeface="Cambria Math" charset="0"/>
              </a:rPr>
              <a:t>Gesamtqualifikation, Zulassung und Defizite</a:t>
            </a:r>
          </a:p>
          <a:p>
            <a:pPr marL="1200150" lvl="2" indent="-285750">
              <a:buClr>
                <a:srgbClr val="C00000"/>
              </a:buClr>
              <a:buFont typeface="Arial" charset="0"/>
              <a:buChar char="•"/>
            </a:pPr>
            <a:r>
              <a:rPr lang="de-DE" sz="3600" dirty="0" smtClean="0">
                <a:latin typeface="Cambria Math" charset="0"/>
                <a:ea typeface="Cambria Math" charset="0"/>
                <a:cs typeface="Cambria Math" charset="0"/>
              </a:rPr>
              <a:t>Punkteverteilung im Abitur</a:t>
            </a:r>
          </a:p>
          <a:p>
            <a:pPr marL="1200150" lvl="2" indent="-285750">
              <a:buClr>
                <a:srgbClr val="C00000"/>
              </a:buClr>
              <a:buFont typeface="Arial" charset="0"/>
              <a:buChar char="•"/>
            </a:pPr>
            <a:r>
              <a:rPr lang="de-DE" sz="3600" dirty="0" smtClean="0">
                <a:latin typeface="Cambria Math" charset="0"/>
                <a:ea typeface="Cambria Math" charset="0"/>
                <a:cs typeface="Cambria Math" charset="0"/>
              </a:rPr>
              <a:t>Berechnungsbeispiele</a:t>
            </a:r>
          </a:p>
          <a:p>
            <a:pPr marL="285750" indent="-285750">
              <a:buClr>
                <a:srgbClr val="C00000"/>
              </a:buClr>
              <a:buFont typeface="Arial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27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660"/>
          </a:xfrm>
        </p:spPr>
        <p:txBody>
          <a:bodyPr>
            <a:normAutofit/>
          </a:bodyPr>
          <a:lstStyle/>
          <a:p>
            <a:pPr algn="ctr"/>
            <a:r>
              <a:rPr lang="de-DE" sz="3200" u="sng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Einbringungspflichtige Kurse gemäß §28 APO-</a:t>
            </a:r>
            <a:r>
              <a:rPr lang="de-DE" sz="3200" u="sng" dirty="0" err="1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GOSt</a:t>
            </a:r>
            <a:endParaRPr lang="de-DE" sz="3200" u="sng" dirty="0">
              <a:solidFill>
                <a:srgbClr val="C00000"/>
              </a:solidFill>
              <a:uFill>
                <a:solidFill>
                  <a:schemeClr val="tx1"/>
                </a:solidFill>
              </a:u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sz="half" idx="1"/>
          </p:nvPr>
        </p:nvSpPr>
        <p:spPr>
          <a:xfrm>
            <a:off x="838200" y="1446028"/>
            <a:ext cx="3042683" cy="4730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cap="small" dirty="0" smtClean="0">
                <a:uFill>
                  <a:solidFill>
                    <a:srgbClr val="C00000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Aufgabenfeld I</a:t>
            </a:r>
          </a:p>
          <a:p>
            <a:pPr>
              <a:buFont typeface="Arial" charset="0"/>
              <a:buChar char="•"/>
            </a:pP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4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x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D</a:t>
            </a:r>
          </a:p>
          <a:p>
            <a:pPr>
              <a:buFont typeface="Arial" charset="0"/>
              <a:buChar char="•"/>
            </a:pP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4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x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FS</a:t>
            </a:r>
          </a:p>
          <a:p>
            <a:pPr>
              <a:buFont typeface="Arial" charset="0"/>
              <a:buChar char="•"/>
            </a:pPr>
            <a:r>
              <a:rPr lang="de-DE" sz="2400" dirty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g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gf. 2 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x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 FS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als Profilfach 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bzw. neu eins. FS für </a:t>
            </a:r>
            <a:r>
              <a:rPr lang="de-DE" sz="2400" dirty="0" err="1" smtClean="0">
                <a:latin typeface="Cambria Math" charset="0"/>
                <a:ea typeface="Cambria Math" charset="0"/>
                <a:cs typeface="Cambria Math" charset="0"/>
              </a:rPr>
              <a:t>SuS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‘, ohne 2. FS in </a:t>
            </a:r>
            <a:r>
              <a:rPr lang="de-DE" sz="2400" dirty="0" err="1" smtClean="0">
                <a:latin typeface="Cambria Math" charset="0"/>
                <a:ea typeface="Cambria Math" charset="0"/>
                <a:cs typeface="Cambria Math" charset="0"/>
              </a:rPr>
              <a:t>Sek.I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aus Q.2</a:t>
            </a:r>
          </a:p>
          <a:p>
            <a:pPr>
              <a:buFont typeface="Arial" charset="0"/>
              <a:buChar char="•"/>
            </a:pP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2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x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Folgekurse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Ku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de-DE" sz="2400" dirty="0" err="1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Mu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VP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IP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oder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Lit</a:t>
            </a:r>
            <a:endParaRPr lang="de-DE" sz="2400" dirty="0" smtClean="0">
              <a:solidFill>
                <a:srgbClr val="FF0000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endParaRPr lang="de-DE" sz="2400" dirty="0"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784651" y="1446028"/>
            <a:ext cx="2977116" cy="4730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cap="small" dirty="0">
                <a:uFill>
                  <a:solidFill>
                    <a:srgbClr val="C00000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Aufgabenfeld II</a:t>
            </a:r>
          </a:p>
          <a:p>
            <a:pPr>
              <a:buFont typeface="Arial" charset="0"/>
              <a:buChar char="•"/>
            </a:pP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4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x durchgehende </a:t>
            </a:r>
            <a:r>
              <a:rPr lang="de-DE" sz="2400" dirty="0" err="1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Gesellschaftswiss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2 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x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Ge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, wenn nicht </a:t>
            </a:r>
            <a:r>
              <a:rPr lang="de-DE" sz="2400" dirty="0" err="1" smtClean="0">
                <a:latin typeface="Cambria Math" charset="0"/>
                <a:ea typeface="Cambria Math" charset="0"/>
                <a:cs typeface="Cambria Math" charset="0"/>
              </a:rPr>
              <a:t>durchg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. </a:t>
            </a:r>
            <a:r>
              <a:rPr lang="de-DE" sz="2400" dirty="0" err="1" smtClean="0">
                <a:latin typeface="Cambria Math" charset="0"/>
                <a:ea typeface="Cambria Math" charset="0"/>
                <a:cs typeface="Cambria Math" charset="0"/>
              </a:rPr>
              <a:t>Gesellschatswiss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2 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x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 SW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, wenn nicht </a:t>
            </a:r>
            <a:r>
              <a:rPr lang="de-DE" sz="2400" dirty="0" err="1" smtClean="0">
                <a:latin typeface="Cambria Math" charset="0"/>
                <a:ea typeface="Cambria Math" charset="0"/>
                <a:cs typeface="Cambria Math" charset="0"/>
              </a:rPr>
              <a:t>durchg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. </a:t>
            </a:r>
            <a:r>
              <a:rPr lang="de-DE" sz="2400" dirty="0" err="1" smtClean="0">
                <a:latin typeface="Cambria Math" charset="0"/>
                <a:ea typeface="Cambria Math" charset="0"/>
                <a:cs typeface="Cambria Math" charset="0"/>
              </a:rPr>
              <a:t>Gesellschaftswiss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.</a:t>
            </a:r>
            <a:endParaRPr lang="de-DE" sz="2400" dirty="0"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367823" y="1446028"/>
            <a:ext cx="2743200" cy="2614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800" u="sng" cap="small" dirty="0">
                <a:uFill>
                  <a:solidFill>
                    <a:srgbClr val="C00000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Aufgabenfeld </a:t>
            </a:r>
            <a:r>
              <a:rPr lang="de-DE" sz="2800" u="sng" cap="small" dirty="0" smtClean="0">
                <a:uFill>
                  <a:solidFill>
                    <a:srgbClr val="C00000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III</a:t>
            </a:r>
          </a:p>
          <a:p>
            <a:endParaRPr lang="de-DE" sz="600" u="sng" cap="small" dirty="0">
              <a:uFill>
                <a:solidFill>
                  <a:srgbClr val="C00000"/>
                </a:solidFill>
              </a:uFill>
              <a:latin typeface="Cambria Math" charset="0"/>
              <a:ea typeface="Cambria Math" charset="0"/>
              <a:cs typeface="Cambria Math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4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x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M</a:t>
            </a:r>
          </a:p>
          <a:p>
            <a:pPr marL="285750" indent="-285750">
              <a:buFont typeface="Arial" charset="0"/>
              <a:buChar char="•"/>
            </a:pP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4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x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Bi, </a:t>
            </a:r>
            <a:r>
              <a:rPr lang="de-DE" sz="2400" dirty="0" err="1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Ph</a:t>
            </a:r>
            <a:r>
              <a:rPr lang="de-DE" sz="2400" dirty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oder </a:t>
            </a:r>
            <a:r>
              <a:rPr lang="de-DE" sz="2400" dirty="0" err="1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Ch</a:t>
            </a:r>
            <a:endParaRPr lang="de-DE" sz="2400" dirty="0" smtClean="0">
              <a:solidFill>
                <a:srgbClr val="FF0000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ggf. 2 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x 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Bi, </a:t>
            </a:r>
            <a:r>
              <a:rPr lang="de-DE" sz="2400" dirty="0" err="1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Ph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 oder </a:t>
            </a:r>
            <a:r>
              <a:rPr lang="de-DE" sz="2400" dirty="0" err="1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Ch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 als Profilfach </a:t>
            </a:r>
            <a:endParaRPr lang="de-DE" sz="2400" dirty="0">
              <a:solidFill>
                <a:srgbClr val="FF000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81158" y="1275907"/>
            <a:ext cx="3285461" cy="4730935"/>
          </a:xfrm>
          <a:prstGeom prst="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4476306" y="1275907"/>
            <a:ext cx="3267738" cy="4730935"/>
          </a:xfrm>
          <a:prstGeom prst="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8195932" y="1275907"/>
            <a:ext cx="3221664" cy="2741497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8452883" y="4625163"/>
            <a:ext cx="28973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Arial" charset="0"/>
              <a:buChar char="•"/>
            </a:pP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2</a:t>
            </a:r>
            <a:r>
              <a:rPr lang="de-DE" sz="2400" dirty="0" smtClean="0">
                <a:latin typeface="Cambria Math" charset="0"/>
                <a:ea typeface="Cambria Math" charset="0"/>
                <a:cs typeface="Cambria Math" charset="0"/>
              </a:rPr>
              <a:t> x </a:t>
            </a:r>
            <a:r>
              <a:rPr lang="de-DE" sz="2400" dirty="0" err="1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Rel</a:t>
            </a:r>
            <a:r>
              <a:rPr lang="de-DE" sz="2400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 oder </a:t>
            </a:r>
            <a:r>
              <a:rPr lang="de-DE" sz="2400" dirty="0" err="1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Pl</a:t>
            </a:r>
            <a:endParaRPr lang="de-DE" sz="2400" dirty="0" smtClean="0">
              <a:solidFill>
                <a:srgbClr val="FF0000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 marL="285750" indent="-285750">
              <a:buClr>
                <a:srgbClr val="FF0000"/>
              </a:buClr>
              <a:buFont typeface="Arial" charset="0"/>
              <a:buChar char="•"/>
            </a:pPr>
            <a:endParaRPr lang="de-DE" dirty="0">
              <a:solidFill>
                <a:srgbClr val="FF0000"/>
              </a:solidFill>
              <a:latin typeface="Cambria Math" charset="0"/>
              <a:ea typeface="Cambria Math" charset="0"/>
              <a:cs typeface="Cambria Math" charset="0"/>
            </a:endParaRPr>
          </a:p>
          <a:p>
            <a:pPr>
              <a:buClr>
                <a:srgbClr val="FF0000"/>
              </a:buClr>
            </a:pPr>
            <a:r>
              <a:rPr lang="de-DE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Sport</a:t>
            </a:r>
            <a:r>
              <a:rPr lang="de-DE" dirty="0" smtClean="0">
                <a:latin typeface="Cambria Math" charset="0"/>
                <a:ea typeface="Cambria Math" charset="0"/>
                <a:cs typeface="Cambria Math" charset="0"/>
              </a:rPr>
              <a:t> ist </a:t>
            </a:r>
            <a:r>
              <a:rPr lang="de-DE" i="1" dirty="0" smtClean="0">
                <a:latin typeface="Cambria Math" charset="0"/>
                <a:ea typeface="Cambria Math" charset="0"/>
                <a:cs typeface="Cambria Math" charset="0"/>
              </a:rPr>
              <a:t>belegungspflichtig</a:t>
            </a:r>
            <a:r>
              <a:rPr lang="de-DE" dirty="0" smtClean="0">
                <a:latin typeface="Cambria Math" charset="0"/>
                <a:ea typeface="Cambria Math" charset="0"/>
                <a:cs typeface="Cambria Math" charset="0"/>
              </a:rPr>
              <a:t>, </a:t>
            </a:r>
            <a:r>
              <a:rPr lang="de-DE" i="1" dirty="0" smtClean="0">
                <a:latin typeface="Cambria Math" charset="0"/>
                <a:ea typeface="Cambria Math" charset="0"/>
                <a:cs typeface="Cambria Math" charset="0"/>
              </a:rPr>
              <a:t>nicht einbringungspflichtig</a:t>
            </a:r>
            <a:endParaRPr lang="de-DE" i="1" dirty="0"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8195932" y="4465122"/>
            <a:ext cx="3221664" cy="1541720"/>
          </a:xfrm>
          <a:prstGeom prst="rect">
            <a:avLst/>
          </a:prstGeom>
          <a:solidFill>
            <a:schemeClr val="accent2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42" y="6176963"/>
            <a:ext cx="2877312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6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9" grpId="0" build="p"/>
      <p:bldP spid="10" grpId="0"/>
      <p:bldP spid="11" grpId="0" animBg="1"/>
      <p:bldP spid="12" grpId="0" animBg="1"/>
      <p:bldP spid="13" grpId="0" animBg="1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39789"/>
          </a:xfrm>
        </p:spPr>
        <p:txBody>
          <a:bodyPr/>
          <a:lstStyle/>
          <a:p>
            <a:pPr algn="ctr">
              <a:defRPr/>
            </a:pPr>
            <a:r>
              <a:rPr lang="de-DE" dirty="0" smtClean="0">
                <a:ea typeface="+mj-ea"/>
                <a:cs typeface="+mj-cs"/>
              </a:rPr>
              <a:t>           </a:t>
            </a:r>
            <a:r>
              <a:rPr lang="de-DE" u="sng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Gesamtqualifikation </a:t>
            </a:r>
            <a:r>
              <a:rPr lang="de-DE" dirty="0" smtClean="0">
                <a:ea typeface="+mj-ea"/>
                <a:cs typeface="+mj-cs"/>
              </a:rPr>
              <a:t>		</a:t>
            </a:r>
            <a:endParaRPr lang="de-DE" sz="3200" dirty="0"/>
          </a:p>
        </p:txBody>
      </p:sp>
      <p:sp>
        <p:nvSpPr>
          <p:cNvPr id="4813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kumimoji="0" lang="de-DE" altLang="x-none" sz="1400">
                <a:solidFill>
                  <a:srgbClr val="969696"/>
                </a:solidFill>
                <a:latin typeface="Trajan Pro" charset="0"/>
              </a:rPr>
              <a:t>Folie: </a:t>
            </a:r>
            <a:fld id="{BF57A382-1BA4-5E48-9574-805A88B0A865}" type="slidenum">
              <a:rPr kumimoji="0" lang="de-DE" altLang="x-none" sz="1400">
                <a:solidFill>
                  <a:srgbClr val="969696"/>
                </a:solidFill>
                <a:latin typeface="Trajan Pro" charset="0"/>
              </a:rPr>
              <a:pPr/>
              <a:t>3</a:t>
            </a:fld>
            <a:endParaRPr kumimoji="0" lang="de-DE" altLang="x-none" sz="1400">
              <a:solidFill>
                <a:srgbClr val="969696"/>
              </a:solidFill>
              <a:latin typeface="Trajan Pro" charset="0"/>
            </a:endParaRPr>
          </a:p>
        </p:txBody>
      </p:sp>
      <p:grpSp>
        <p:nvGrpSpPr>
          <p:cNvPr id="48131" name="Group 47"/>
          <p:cNvGrpSpPr>
            <a:grpSpLocks/>
          </p:cNvGrpSpPr>
          <p:nvPr/>
        </p:nvGrpSpPr>
        <p:grpSpPr bwMode="auto">
          <a:xfrm>
            <a:off x="3369470" y="1281112"/>
            <a:ext cx="6172200" cy="5151586"/>
            <a:chOff x="1584" y="672"/>
            <a:chExt cx="3888" cy="3312"/>
          </a:xfrm>
        </p:grpSpPr>
        <p:sp>
          <p:nvSpPr>
            <p:cNvPr id="48145" name="Rectangle 9"/>
            <p:cNvSpPr>
              <a:spLocks noChangeArrowheads="1"/>
            </p:cNvSpPr>
            <p:nvPr/>
          </p:nvSpPr>
          <p:spPr bwMode="auto">
            <a:xfrm>
              <a:off x="4704" y="672"/>
              <a:ext cx="768" cy="3312"/>
            </a:xfrm>
            <a:prstGeom prst="rect">
              <a:avLst/>
            </a:prstGeom>
            <a:solidFill>
              <a:srgbClr val="FF6D6D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bg2"/>
                  </a:solidFill>
                </a:rPr>
                <a:t>Abi</a:t>
              </a:r>
              <a:endParaRPr kumimoji="0" lang="de-DE" altLang="x-none">
                <a:solidFill>
                  <a:schemeClr val="tx1"/>
                </a:solidFill>
              </a:endParaRPr>
            </a:p>
          </p:txBody>
        </p:sp>
        <p:sp>
          <p:nvSpPr>
            <p:cNvPr id="48146" name="Rectangle 10"/>
            <p:cNvSpPr>
              <a:spLocks noChangeArrowheads="1"/>
            </p:cNvSpPr>
            <p:nvPr/>
          </p:nvSpPr>
          <p:spPr bwMode="auto">
            <a:xfrm>
              <a:off x="3888" y="672"/>
              <a:ext cx="672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bg2"/>
                  </a:solidFill>
                </a:rPr>
                <a:t>Q 2.2</a:t>
              </a:r>
            </a:p>
          </p:txBody>
        </p:sp>
        <p:sp>
          <p:nvSpPr>
            <p:cNvPr id="48147" name="Rectangle 13"/>
            <p:cNvSpPr>
              <a:spLocks noChangeArrowheads="1"/>
            </p:cNvSpPr>
            <p:nvPr/>
          </p:nvSpPr>
          <p:spPr bwMode="auto">
            <a:xfrm>
              <a:off x="1584" y="672"/>
              <a:ext cx="672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bg2"/>
                  </a:solidFill>
                </a:rPr>
                <a:t>Q 1.1</a:t>
              </a:r>
            </a:p>
          </p:txBody>
        </p:sp>
        <p:sp>
          <p:nvSpPr>
            <p:cNvPr id="48148" name="Rectangle 14"/>
            <p:cNvSpPr>
              <a:spLocks noChangeArrowheads="1"/>
            </p:cNvSpPr>
            <p:nvPr/>
          </p:nvSpPr>
          <p:spPr bwMode="auto">
            <a:xfrm>
              <a:off x="2352" y="672"/>
              <a:ext cx="672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bg2"/>
                  </a:solidFill>
                </a:rPr>
                <a:t>Q 1.2</a:t>
              </a:r>
            </a:p>
          </p:txBody>
        </p:sp>
        <p:sp>
          <p:nvSpPr>
            <p:cNvPr id="48149" name="Rectangle 15"/>
            <p:cNvSpPr>
              <a:spLocks noChangeArrowheads="1"/>
            </p:cNvSpPr>
            <p:nvPr/>
          </p:nvSpPr>
          <p:spPr bwMode="auto">
            <a:xfrm>
              <a:off x="3120" y="672"/>
              <a:ext cx="672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bg2"/>
                  </a:solidFill>
                </a:rPr>
                <a:t>Q 2.1</a:t>
              </a:r>
            </a:p>
          </p:txBody>
        </p:sp>
      </p:grp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057400" y="1676400"/>
            <a:ext cx="748427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b="1" dirty="0">
                <a:solidFill>
                  <a:srgbClr val="FF0000"/>
                </a:solidFill>
              </a:rPr>
              <a:t>LK 1</a:t>
            </a:r>
          </a:p>
          <a:p>
            <a:pPr algn="l">
              <a:spcBef>
                <a:spcPct val="0"/>
              </a:spcBef>
            </a:pPr>
            <a:r>
              <a:rPr kumimoji="0" lang="de-DE" altLang="x-none" b="1" dirty="0">
                <a:solidFill>
                  <a:srgbClr val="FF0000"/>
                </a:solidFill>
              </a:rPr>
              <a:t>LK 2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057400" y="2743200"/>
            <a:ext cx="748427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b="1" dirty="0">
                <a:solidFill>
                  <a:srgbClr val="FF0000"/>
                </a:solidFill>
              </a:rPr>
              <a:t>3. </a:t>
            </a:r>
            <a:r>
              <a:rPr kumimoji="0" lang="de-DE" altLang="x-none" b="1" dirty="0" err="1">
                <a:solidFill>
                  <a:srgbClr val="FF0000"/>
                </a:solidFill>
              </a:rPr>
              <a:t>Abifach</a:t>
            </a:r>
            <a:endParaRPr kumimoji="0" lang="de-DE" altLang="x-none" b="1" dirty="0">
              <a:solidFill>
                <a:srgbClr val="FF0000"/>
              </a:solidFill>
            </a:endParaRPr>
          </a:p>
          <a:p>
            <a:pPr algn="l">
              <a:spcBef>
                <a:spcPct val="0"/>
              </a:spcBef>
            </a:pPr>
            <a:r>
              <a:rPr kumimoji="0" lang="de-DE" altLang="x-none" b="1" dirty="0">
                <a:solidFill>
                  <a:srgbClr val="FF0000"/>
                </a:solidFill>
              </a:rPr>
              <a:t>4. </a:t>
            </a:r>
            <a:r>
              <a:rPr kumimoji="0" lang="de-DE" altLang="x-none" b="1" dirty="0" err="1">
                <a:solidFill>
                  <a:srgbClr val="FF0000"/>
                </a:solidFill>
              </a:rPr>
              <a:t>Abifach</a:t>
            </a:r>
            <a:endParaRPr kumimoji="0" lang="de-DE" altLang="x-none" b="1" dirty="0">
              <a:solidFill>
                <a:srgbClr val="FF0000"/>
              </a:solidFill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057400" y="3770313"/>
            <a:ext cx="6036470" cy="228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/>
            <a:r>
              <a:rPr kumimoji="0" lang="de-DE" altLang="x-none" b="1" dirty="0">
                <a:solidFill>
                  <a:srgbClr val="FF0000"/>
                </a:solidFill>
              </a:rPr>
              <a:t>Grundkurse</a:t>
            </a:r>
          </a:p>
          <a:p>
            <a:pPr algn="l">
              <a:spcBef>
                <a:spcPct val="0"/>
              </a:spcBef>
            </a:pPr>
            <a:endParaRPr kumimoji="0" lang="de-DE" altLang="x-none" dirty="0">
              <a:solidFill>
                <a:schemeClr val="bg2"/>
              </a:solidFill>
            </a:endParaRPr>
          </a:p>
        </p:txBody>
      </p:sp>
      <p:sp>
        <p:nvSpPr>
          <p:cNvPr id="65574" name="Rectangle 38"/>
          <p:cNvSpPr>
            <a:spLocks noChangeArrowheads="1"/>
          </p:cNvSpPr>
          <p:nvPr/>
        </p:nvSpPr>
        <p:spPr bwMode="auto">
          <a:xfrm>
            <a:off x="8759826" y="1676400"/>
            <a:ext cx="1809020" cy="1905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de-DE" altLang="x-none" sz="2800" b="1" dirty="0">
                <a:solidFill>
                  <a:schemeClr val="bg2"/>
                </a:solidFill>
              </a:rPr>
              <a:t>Abitur-</a:t>
            </a:r>
          </a:p>
          <a:p>
            <a:pPr algn="ctr"/>
            <a:r>
              <a:rPr lang="de-DE" altLang="x-none" sz="2800" b="1" dirty="0" smtClean="0">
                <a:solidFill>
                  <a:schemeClr val="bg2"/>
                </a:solidFill>
              </a:rPr>
              <a:t>Bereich</a:t>
            </a:r>
          </a:p>
          <a:p>
            <a:pPr algn="ctr"/>
            <a:endParaRPr lang="de-DE" altLang="x-none" sz="800" b="1" dirty="0">
              <a:solidFill>
                <a:schemeClr val="bg2"/>
              </a:solidFill>
            </a:endParaRPr>
          </a:p>
          <a:p>
            <a:endParaRPr lang="de-DE" altLang="x-none" sz="2800" b="1" dirty="0">
              <a:solidFill>
                <a:schemeClr val="bg2"/>
              </a:solidFill>
            </a:endParaRPr>
          </a:p>
        </p:txBody>
      </p:sp>
      <p:sp>
        <p:nvSpPr>
          <p:cNvPr id="65575" name="Rectangle 39"/>
          <p:cNvSpPr>
            <a:spLocks noChangeArrowheads="1"/>
          </p:cNvSpPr>
          <p:nvPr/>
        </p:nvSpPr>
        <p:spPr bwMode="auto">
          <a:xfrm>
            <a:off x="4038601" y="1676400"/>
            <a:ext cx="4055269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de-DE" altLang="x-none" sz="3200" b="1" dirty="0">
                <a:solidFill>
                  <a:schemeClr val="tx1"/>
                </a:solidFill>
              </a:rPr>
              <a:t>LK- Bereich (8 Kurse)</a:t>
            </a:r>
          </a:p>
        </p:txBody>
      </p:sp>
      <p:sp>
        <p:nvSpPr>
          <p:cNvPr id="65585" name="Rectangle 49"/>
          <p:cNvSpPr>
            <a:spLocks noChangeArrowheads="1"/>
          </p:cNvSpPr>
          <p:nvPr/>
        </p:nvSpPr>
        <p:spPr bwMode="auto">
          <a:xfrm>
            <a:off x="4038601" y="2743200"/>
            <a:ext cx="4055269" cy="3313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de-DE" altLang="x-none" sz="3200" b="1" dirty="0">
                <a:solidFill>
                  <a:schemeClr val="tx1"/>
                </a:solidFill>
              </a:rPr>
              <a:t>GK- Bereich</a:t>
            </a:r>
          </a:p>
          <a:p>
            <a:pPr algn="ctr"/>
            <a:r>
              <a:rPr lang="de-DE" altLang="x-none" sz="2800" b="1" dirty="0">
                <a:solidFill>
                  <a:schemeClr val="tx1"/>
                </a:solidFill>
              </a:rPr>
              <a:t>(27-32 Grundkurse)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779414" y="4398201"/>
            <a:ext cx="2877312" cy="438912"/>
          </a:xfrm>
          <a:prstGeom prst="rect">
            <a:avLst/>
          </a:prstGeom>
        </p:spPr>
      </p:pic>
      <p:pic>
        <p:nvPicPr>
          <p:cNvPr id="24" name="Bild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27888" y="4398201"/>
            <a:ext cx="2877312" cy="43891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119026" y="2804282"/>
            <a:ext cx="1073889" cy="105262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Block II</a:t>
            </a:r>
            <a:endParaRPr lang="de-DE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4077723" y="1383061"/>
            <a:ext cx="3841898" cy="3841898"/>
          </a:xfrm>
          <a:prstGeom prst="ellipse">
            <a:avLst/>
          </a:prstGeom>
          <a:solidFill>
            <a:srgbClr val="FFFF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 smtClean="0">
                <a:solidFill>
                  <a:schemeClr val="tx1"/>
                </a:solidFill>
                <a:latin typeface="Cambria Math" charset="0"/>
                <a:ea typeface="Cambria Math" charset="0"/>
                <a:cs typeface="Cambria Math" charset="0"/>
              </a:rPr>
              <a:t>Block I</a:t>
            </a:r>
            <a:endParaRPr lang="de-DE" sz="4400" dirty="0">
              <a:solidFill>
                <a:schemeClr val="tx1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4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5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nimBg="1" autoUpdateAnimBg="0"/>
      <p:bldP spid="65540" grpId="0" animBg="1" autoUpdateAnimBg="0"/>
      <p:bldP spid="65542" grpId="0" animBg="1" autoUpdateAnimBg="0"/>
      <p:bldP spid="65574" grpId="0" animBg="1" autoUpdateAnimBg="0"/>
      <p:bldP spid="65575" grpId="0" animBg="1" autoUpdateAnimBg="0"/>
      <p:bldP spid="65585" grpId="0" animBg="1" autoUpdateAnimBg="0"/>
      <p:bldP spid="5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8531" y="278674"/>
            <a:ext cx="10515600" cy="711926"/>
          </a:xfrm>
        </p:spPr>
        <p:txBody>
          <a:bodyPr>
            <a:normAutofit/>
          </a:bodyPr>
          <a:lstStyle/>
          <a:p>
            <a:pPr algn="ctr"/>
            <a:r>
              <a:rPr lang="de-DE" altLang="x-none" sz="3200" u="sng" cap="small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  <a:ea typeface="ＭＳ Ｐゴシック" charset="-128"/>
              </a:rPr>
              <a:t>Zulassungsbedingungen / Defizite / Abitur</a:t>
            </a:r>
            <a:endParaRPr lang="de-DE" altLang="x-none" sz="3200" u="sng" cap="small" dirty="0">
              <a:solidFill>
                <a:srgbClr val="C00000"/>
              </a:solidFill>
              <a:uFill>
                <a:solidFill>
                  <a:schemeClr val="tx1"/>
                </a:solidFill>
              </a:uFill>
              <a:ea typeface="ＭＳ Ｐゴシック" charset="-128"/>
            </a:endParaRPr>
          </a:p>
        </p:txBody>
      </p:sp>
      <p:sp>
        <p:nvSpPr>
          <p:cNvPr id="5529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kumimoji="0" lang="de-DE" altLang="x-none" sz="1400">
                <a:solidFill>
                  <a:srgbClr val="969696"/>
                </a:solidFill>
                <a:latin typeface="Trajan Pro" charset="0"/>
              </a:rPr>
              <a:t>Folie: </a:t>
            </a:r>
            <a:fld id="{3A9648B3-14E8-0444-8FED-FE5F828EBC62}" type="slidenum">
              <a:rPr kumimoji="0" lang="de-DE" altLang="x-none" sz="1400">
                <a:solidFill>
                  <a:srgbClr val="969696"/>
                </a:solidFill>
                <a:latin typeface="Trajan Pro" charset="0"/>
              </a:rPr>
              <a:pPr/>
              <a:t>4</a:t>
            </a:fld>
            <a:endParaRPr kumimoji="0" lang="de-DE" altLang="x-none" sz="1400">
              <a:solidFill>
                <a:srgbClr val="969696"/>
              </a:solidFill>
              <a:latin typeface="Trajan Pro" charset="0"/>
            </a:endParaRPr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4038600" y="1066800"/>
            <a:ext cx="6172200" cy="5257800"/>
            <a:chOff x="1584" y="672"/>
            <a:chExt cx="3888" cy="3312"/>
          </a:xfrm>
        </p:grpSpPr>
        <p:sp>
          <p:nvSpPr>
            <p:cNvPr id="55307" name="Rectangle 4"/>
            <p:cNvSpPr>
              <a:spLocks noChangeArrowheads="1"/>
            </p:cNvSpPr>
            <p:nvPr/>
          </p:nvSpPr>
          <p:spPr bwMode="auto">
            <a:xfrm>
              <a:off x="4704" y="672"/>
              <a:ext cx="768" cy="3312"/>
            </a:xfrm>
            <a:prstGeom prst="rect">
              <a:avLst/>
            </a:prstGeom>
            <a:solidFill>
              <a:srgbClr val="FF6D6D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bg2"/>
                  </a:solidFill>
                </a:rPr>
                <a:t>Abi</a:t>
              </a:r>
              <a:endParaRPr kumimoji="0" lang="de-DE" altLang="x-none">
                <a:solidFill>
                  <a:schemeClr val="tx1"/>
                </a:solidFill>
              </a:endParaRPr>
            </a:p>
          </p:txBody>
        </p:sp>
        <p:sp>
          <p:nvSpPr>
            <p:cNvPr id="55308" name="Rectangle 5"/>
            <p:cNvSpPr>
              <a:spLocks noChangeArrowheads="1"/>
            </p:cNvSpPr>
            <p:nvPr/>
          </p:nvSpPr>
          <p:spPr bwMode="auto">
            <a:xfrm>
              <a:off x="3888" y="672"/>
              <a:ext cx="672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bg2"/>
                  </a:solidFill>
                </a:rPr>
                <a:t>Q 2.2</a:t>
              </a:r>
            </a:p>
          </p:txBody>
        </p:sp>
        <p:sp>
          <p:nvSpPr>
            <p:cNvPr id="55309" name="Rectangle 6"/>
            <p:cNvSpPr>
              <a:spLocks noChangeArrowheads="1"/>
            </p:cNvSpPr>
            <p:nvPr/>
          </p:nvSpPr>
          <p:spPr bwMode="auto">
            <a:xfrm>
              <a:off x="1584" y="672"/>
              <a:ext cx="672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 dirty="0">
                  <a:solidFill>
                    <a:schemeClr val="bg2"/>
                  </a:solidFill>
                </a:rPr>
                <a:t>Q 1.1</a:t>
              </a:r>
            </a:p>
          </p:txBody>
        </p:sp>
        <p:sp>
          <p:nvSpPr>
            <p:cNvPr id="55310" name="Rectangle 7"/>
            <p:cNvSpPr>
              <a:spLocks noChangeArrowheads="1"/>
            </p:cNvSpPr>
            <p:nvPr/>
          </p:nvSpPr>
          <p:spPr bwMode="auto">
            <a:xfrm>
              <a:off x="2352" y="672"/>
              <a:ext cx="672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bg2"/>
                  </a:solidFill>
                </a:rPr>
                <a:t>Q 1.2</a:t>
              </a:r>
            </a:p>
          </p:txBody>
        </p:sp>
        <p:sp>
          <p:nvSpPr>
            <p:cNvPr id="55311" name="Rectangle 8"/>
            <p:cNvSpPr>
              <a:spLocks noChangeArrowheads="1"/>
            </p:cNvSpPr>
            <p:nvPr/>
          </p:nvSpPr>
          <p:spPr bwMode="auto">
            <a:xfrm>
              <a:off x="3120" y="672"/>
              <a:ext cx="672" cy="3312"/>
            </a:xfrm>
            <a:prstGeom prst="rect">
              <a:avLst/>
            </a:prstGeom>
            <a:solidFill>
              <a:srgbClr val="FF8B8B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90000" tIns="46800" rIns="90000" bIns="46800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kumimoji="0" lang="de-DE" altLang="x-none">
                  <a:solidFill>
                    <a:schemeClr val="bg2"/>
                  </a:solidFill>
                </a:rPr>
                <a:t>Q 2.1</a:t>
              </a:r>
            </a:p>
          </p:txBody>
        </p:sp>
      </p:grpSp>
      <p:sp>
        <p:nvSpPr>
          <p:cNvPr id="55300" name="Rectangle 9"/>
          <p:cNvSpPr>
            <a:spLocks noChangeArrowheads="1"/>
          </p:cNvSpPr>
          <p:nvPr/>
        </p:nvSpPr>
        <p:spPr bwMode="auto">
          <a:xfrm>
            <a:off x="2057400" y="1524000"/>
            <a:ext cx="80772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b="1" dirty="0">
                <a:solidFill>
                  <a:srgbClr val="FF0000"/>
                </a:solidFill>
              </a:rPr>
              <a:t>LK 1</a:t>
            </a:r>
          </a:p>
          <a:p>
            <a:pPr algn="l">
              <a:spcBef>
                <a:spcPct val="0"/>
              </a:spcBef>
            </a:pPr>
            <a:r>
              <a:rPr kumimoji="0" lang="de-DE" altLang="x-none" b="1" dirty="0">
                <a:solidFill>
                  <a:srgbClr val="FF0000"/>
                </a:solidFill>
              </a:rPr>
              <a:t>LK 2</a:t>
            </a:r>
          </a:p>
        </p:txBody>
      </p:sp>
      <p:sp>
        <p:nvSpPr>
          <p:cNvPr id="55301" name="Rectangle 10"/>
          <p:cNvSpPr>
            <a:spLocks noChangeArrowheads="1"/>
          </p:cNvSpPr>
          <p:nvPr/>
        </p:nvSpPr>
        <p:spPr bwMode="auto">
          <a:xfrm>
            <a:off x="2057400" y="2819400"/>
            <a:ext cx="8077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de-DE" altLang="x-none" b="1" dirty="0">
                <a:solidFill>
                  <a:srgbClr val="FF0000"/>
                </a:solidFill>
              </a:rPr>
              <a:t>3. </a:t>
            </a:r>
            <a:r>
              <a:rPr kumimoji="0" lang="de-DE" altLang="x-none" b="1" dirty="0" err="1">
                <a:solidFill>
                  <a:srgbClr val="FF0000"/>
                </a:solidFill>
              </a:rPr>
              <a:t>Abifach</a:t>
            </a:r>
            <a:endParaRPr kumimoji="0" lang="de-DE" altLang="x-none" b="1" dirty="0">
              <a:solidFill>
                <a:srgbClr val="FF0000"/>
              </a:solidFill>
            </a:endParaRPr>
          </a:p>
          <a:p>
            <a:pPr algn="l">
              <a:spcBef>
                <a:spcPct val="0"/>
              </a:spcBef>
            </a:pPr>
            <a:r>
              <a:rPr kumimoji="0" lang="de-DE" altLang="x-none" b="1" dirty="0">
                <a:solidFill>
                  <a:srgbClr val="FF0000"/>
                </a:solidFill>
              </a:rPr>
              <a:t>4. </a:t>
            </a:r>
            <a:r>
              <a:rPr kumimoji="0" lang="de-DE" altLang="x-none" b="1" dirty="0" err="1">
                <a:solidFill>
                  <a:srgbClr val="FF0000"/>
                </a:solidFill>
              </a:rPr>
              <a:t>Abifach</a:t>
            </a:r>
            <a:endParaRPr kumimoji="0" lang="de-DE" altLang="x-none" b="1" dirty="0">
              <a:solidFill>
                <a:srgbClr val="FF0000"/>
              </a:solidFill>
            </a:endParaRPr>
          </a:p>
        </p:txBody>
      </p:sp>
      <p:sp>
        <p:nvSpPr>
          <p:cNvPr id="55302" name="Rectangle 11"/>
          <p:cNvSpPr>
            <a:spLocks noChangeArrowheads="1"/>
          </p:cNvSpPr>
          <p:nvPr/>
        </p:nvSpPr>
        <p:spPr bwMode="auto">
          <a:xfrm>
            <a:off x="2057400" y="3733800"/>
            <a:ext cx="6629400" cy="228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000" tIns="46800" rIns="90000" bIns="46800"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/>
            <a:r>
              <a:rPr kumimoji="0" lang="de-DE" altLang="x-none" b="1" dirty="0">
                <a:solidFill>
                  <a:srgbClr val="FF0000"/>
                </a:solidFill>
              </a:rPr>
              <a:t>Grundkurse</a:t>
            </a:r>
          </a:p>
          <a:p>
            <a:pPr algn="l">
              <a:spcBef>
                <a:spcPct val="0"/>
              </a:spcBef>
            </a:pPr>
            <a:endParaRPr kumimoji="0" lang="de-DE" altLang="x-none" dirty="0">
              <a:solidFill>
                <a:schemeClr val="bg2"/>
              </a:solidFill>
            </a:endParaRPr>
          </a:p>
        </p:txBody>
      </p:sp>
      <p:sp>
        <p:nvSpPr>
          <p:cNvPr id="21" name="Freihandform 20"/>
          <p:cNvSpPr>
            <a:spLocks noChangeArrowheads="1"/>
          </p:cNvSpPr>
          <p:nvPr/>
        </p:nvSpPr>
        <p:spPr bwMode="auto">
          <a:xfrm>
            <a:off x="4032251" y="1524000"/>
            <a:ext cx="4727575" cy="4497388"/>
          </a:xfrm>
          <a:custGeom>
            <a:avLst/>
            <a:gdLst>
              <a:gd name="connsiteX0" fmla="*/ 6350 w 4727575"/>
              <a:gd name="connsiteY0" fmla="*/ 0 h 4497388"/>
              <a:gd name="connsiteX1" fmla="*/ 4727575 w 4727575"/>
              <a:gd name="connsiteY1" fmla="*/ 0 h 4497388"/>
              <a:gd name="connsiteX2" fmla="*/ 4727575 w 4727575"/>
              <a:gd name="connsiteY2" fmla="*/ 1219200 h 4497388"/>
              <a:gd name="connsiteX3" fmla="*/ 4727575 w 4727575"/>
              <a:gd name="connsiteY3" fmla="*/ 4497388 h 4497388"/>
              <a:gd name="connsiteX4" fmla="*/ 0 w 4727575"/>
              <a:gd name="connsiteY4" fmla="*/ 4497388 h 4497388"/>
              <a:gd name="connsiteX5" fmla="*/ 0 w 4727575"/>
              <a:gd name="connsiteY5" fmla="*/ 1219200 h 4497388"/>
              <a:gd name="connsiteX6" fmla="*/ 6350 w 4727575"/>
              <a:gd name="connsiteY6" fmla="*/ 1219200 h 449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27575" h="4497388">
                <a:moveTo>
                  <a:pt x="6350" y="0"/>
                </a:moveTo>
                <a:lnTo>
                  <a:pt x="4727575" y="0"/>
                </a:lnTo>
                <a:lnTo>
                  <a:pt x="4727575" y="1219200"/>
                </a:lnTo>
                <a:lnTo>
                  <a:pt x="4727575" y="4497388"/>
                </a:lnTo>
                <a:lnTo>
                  <a:pt x="0" y="4497388"/>
                </a:lnTo>
                <a:lnTo>
                  <a:pt x="0" y="1219200"/>
                </a:lnTo>
                <a:lnTo>
                  <a:pt x="6350" y="1219200"/>
                </a:lnTo>
                <a:close/>
              </a:path>
            </a:pathLst>
          </a:custGeom>
          <a:gradFill flip="none" rotWithShape="1">
            <a:gsLst>
              <a:gs pos="0">
                <a:srgbClr val="F4919A"/>
              </a:gs>
              <a:gs pos="100000">
                <a:srgbClr val="FFFF00"/>
              </a:gs>
            </a:gsLst>
            <a:lin ang="0" scaled="1"/>
            <a:tileRect/>
          </a:gra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90000" tIns="46800" rIns="90000" bIns="46800" anchor="t" anchorCtr="0">
            <a:no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endParaRPr lang="de-DE" altLang="x-none" sz="1800" b="1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altLang="x-none" sz="1800" b="1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de-DE" altLang="x-none" b="1" dirty="0" smtClean="0">
                <a:solidFill>
                  <a:schemeClr val="tx1"/>
                </a:solidFill>
              </a:rPr>
              <a:t>Mindestpunktzahl </a:t>
            </a:r>
            <a:r>
              <a:rPr lang="de-DE" altLang="x-none" b="1" dirty="0">
                <a:solidFill>
                  <a:schemeClr val="tx1"/>
                </a:solidFill>
              </a:rPr>
              <a:t>aus Block </a:t>
            </a:r>
            <a:r>
              <a:rPr lang="de-DE" altLang="x-none" b="1" dirty="0" smtClean="0">
                <a:solidFill>
                  <a:schemeClr val="tx1"/>
                </a:solidFill>
              </a:rPr>
              <a:t>I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de-DE" altLang="x-none" sz="800" b="1" dirty="0">
                <a:solidFill>
                  <a:schemeClr val="tx1"/>
                </a:solidFill>
              </a:rPr>
              <a:t> </a:t>
            </a:r>
            <a:r>
              <a:rPr lang="de-DE" altLang="x-none" sz="800" b="1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de-DE" altLang="x-none" sz="3200" b="1" dirty="0" smtClean="0">
                <a:solidFill>
                  <a:schemeClr val="tx1"/>
                </a:solidFill>
              </a:rPr>
              <a:t>200 Punkte</a:t>
            </a:r>
            <a:endParaRPr lang="de-DE" altLang="x-none" sz="32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endParaRPr lang="de-DE" altLang="x-none" sz="18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de-DE" altLang="x-none" sz="1800" b="1" dirty="0">
                <a:solidFill>
                  <a:srgbClr val="FF0000"/>
                </a:solidFill>
              </a:rPr>
              <a:t>belegpflichtige Kurse nie mit 0 </a:t>
            </a:r>
            <a:r>
              <a:rPr lang="de-DE" altLang="x-none" sz="1800" b="1" dirty="0" smtClean="0">
                <a:solidFill>
                  <a:srgbClr val="FF0000"/>
                </a:solidFill>
              </a:rPr>
              <a:t>P</a:t>
            </a:r>
          </a:p>
          <a:p>
            <a:endParaRPr lang="de-DE" altLang="x-none" sz="800" b="1" dirty="0">
              <a:solidFill>
                <a:srgbClr val="FF00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de-DE" altLang="x-none" sz="1800" b="1" dirty="0" smtClean="0">
                <a:solidFill>
                  <a:srgbClr val="FF0000"/>
                </a:solidFill>
              </a:rPr>
              <a:t>bei </a:t>
            </a:r>
            <a:r>
              <a:rPr lang="de-DE" altLang="x-none" sz="1800" b="1" dirty="0">
                <a:solidFill>
                  <a:srgbClr val="FF0000"/>
                </a:solidFill>
              </a:rPr>
              <a:t>27-29 eingebrachten</a:t>
            </a:r>
            <a:r>
              <a:rPr lang="de-DE" altLang="x-none" sz="1800" b="1" dirty="0">
                <a:solidFill>
                  <a:schemeClr val="tx1"/>
                </a:solidFill>
              </a:rPr>
              <a:t> </a:t>
            </a:r>
            <a:r>
              <a:rPr lang="de-DE" altLang="x-none" sz="1800" b="1" dirty="0" smtClean="0">
                <a:solidFill>
                  <a:srgbClr val="FF0000"/>
                </a:solidFill>
              </a:rPr>
              <a:t>GK</a:t>
            </a:r>
            <a:r>
              <a:rPr lang="de-DE" altLang="x-none" sz="1800" b="1" dirty="0" smtClean="0">
                <a:solidFill>
                  <a:schemeClr val="tx1"/>
                </a:solidFill>
              </a:rPr>
              <a:t> </a:t>
            </a:r>
            <a:r>
              <a:rPr lang="de-DE" altLang="x-none" sz="1800" b="1" dirty="0" smtClean="0">
                <a:solidFill>
                  <a:srgbClr val="FF0000"/>
                </a:solidFill>
              </a:rPr>
              <a:t>max. 7 Defizite</a:t>
            </a:r>
            <a:r>
              <a:rPr lang="de-DE" altLang="x-none" sz="1800" b="1" dirty="0" smtClean="0">
                <a:solidFill>
                  <a:schemeClr val="tx1"/>
                </a:solidFill>
              </a:rPr>
              <a:t>, davon höchstens 3 LK-Defizite </a:t>
            </a:r>
          </a:p>
          <a:p>
            <a:endParaRPr lang="de-DE" altLang="x-none" sz="800" b="1" dirty="0">
              <a:solidFill>
                <a:schemeClr val="tx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de-DE" altLang="x-none" sz="1800" b="1" dirty="0" smtClean="0">
                <a:solidFill>
                  <a:srgbClr val="FF0000"/>
                </a:solidFill>
              </a:rPr>
              <a:t>bei </a:t>
            </a:r>
            <a:r>
              <a:rPr lang="de-DE" altLang="x-none" sz="1800" b="1" dirty="0">
                <a:solidFill>
                  <a:srgbClr val="FF0000"/>
                </a:solidFill>
              </a:rPr>
              <a:t>30-32 eingebrachten </a:t>
            </a:r>
            <a:r>
              <a:rPr lang="de-DE" altLang="x-none" sz="1800" b="1" dirty="0" smtClean="0">
                <a:solidFill>
                  <a:srgbClr val="FF0000"/>
                </a:solidFill>
              </a:rPr>
              <a:t>GK max. 8 Defizite</a:t>
            </a:r>
            <a:r>
              <a:rPr lang="de-DE" altLang="x-none" sz="1800" b="1" dirty="0" smtClean="0">
                <a:solidFill>
                  <a:schemeClr val="tx1"/>
                </a:solidFill>
              </a:rPr>
              <a:t>, </a:t>
            </a:r>
            <a:r>
              <a:rPr lang="de-DE" altLang="x-none" sz="1800" b="1" dirty="0">
                <a:solidFill>
                  <a:schemeClr val="tx1"/>
                </a:solidFill>
              </a:rPr>
              <a:t>davon höchstens 3 LK-Defizite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r>
              <a:rPr lang="de-DE" altLang="x-none" sz="1800" b="1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endParaRPr lang="de-DE" altLang="x-none" sz="18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charset="2"/>
              <a:buNone/>
            </a:pPr>
            <a:r>
              <a:rPr lang="de-DE" altLang="x-none" sz="1800" b="1">
                <a:solidFill>
                  <a:schemeClr val="tx1"/>
                </a:solidFill>
              </a:rPr>
              <a:t> </a:t>
            </a:r>
            <a:r>
              <a:rPr lang="de-DE" altLang="x-none" sz="1800" b="1" smtClean="0">
                <a:solidFill>
                  <a:schemeClr val="tx1"/>
                </a:solidFill>
              </a:rPr>
              <a:t>           </a:t>
            </a:r>
            <a:r>
              <a:rPr lang="de-DE" altLang="x-none" sz="1800" b="1" u="dbl" cap="all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sonst </a:t>
            </a:r>
            <a:r>
              <a:rPr lang="de-DE" altLang="x-none" sz="1800" b="1" u="dbl" cap="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keine Zulassung</a:t>
            </a:r>
            <a:endParaRPr lang="de-DE" altLang="x-none" sz="1800" b="1" u="dbl" cap="all" dirty="0">
              <a:solidFill>
                <a:srgbClr val="FF0000"/>
              </a:solidFill>
              <a:uFill>
                <a:solidFill>
                  <a:schemeClr val="tx1"/>
                </a:solidFill>
              </a:uFill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54587" y="3346069"/>
            <a:ext cx="2877312" cy="438912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8988425" y="1524000"/>
            <a:ext cx="2000049" cy="2057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/>
              <a:t>Abiturbereich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mind. 100 Punkte</a:t>
            </a:r>
          </a:p>
          <a:p>
            <a:pPr marL="285750" indent="-285750">
              <a:buFont typeface="Arial" charset="0"/>
              <a:buChar char="•"/>
            </a:pPr>
            <a:r>
              <a:rPr lang="de-DE" dirty="0" smtClean="0">
                <a:solidFill>
                  <a:schemeClr val="tx1"/>
                </a:solidFill>
              </a:rPr>
              <a:t>mind. in 2 Fächern 25 Punkte, davon mind. 1 LK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539" y="5601629"/>
            <a:ext cx="722971" cy="72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3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55300" grpId="0" animBg="1"/>
      <p:bldP spid="55301" grpId="0" animBg="1"/>
      <p:bldP spid="55302" grpId="0" animBg="1"/>
      <p:bldP spid="21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>
            <a:spLocks noChangeAspect="1"/>
          </p:cNvSpPr>
          <p:nvPr/>
        </p:nvSpPr>
        <p:spPr>
          <a:xfrm>
            <a:off x="3980323" y="402963"/>
            <a:ext cx="3561908" cy="356190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endParaRPr lang="de-DE" sz="800" u="sng" cap="small" dirty="0" smtClean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Cambria Math" charset="0"/>
              <a:ea typeface="Cambria Math" charset="0"/>
              <a:cs typeface="Cambria Math" charset="0"/>
            </a:endParaRPr>
          </a:p>
          <a:p>
            <a:pPr algn="ctr"/>
            <a:r>
              <a:rPr lang="de-DE" sz="2800" u="sng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Abiturprüfung</a:t>
            </a:r>
          </a:p>
          <a:p>
            <a:pPr algn="ctr"/>
            <a:r>
              <a:rPr lang="de-DE" sz="2800" b="1" cap="small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33 %</a:t>
            </a:r>
            <a:endParaRPr lang="de-DE" sz="2800" b="1" cap="small" dirty="0">
              <a:solidFill>
                <a:srgbClr val="FF000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384714" y="444593"/>
            <a:ext cx="3190578" cy="319057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endParaRPr lang="de-DE" sz="800" u="sng" dirty="0" smtClean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Cambria Math" charset="0"/>
              <a:ea typeface="Cambria Math" charset="0"/>
              <a:cs typeface="Cambria Math" charset="0"/>
            </a:endParaRPr>
          </a:p>
          <a:p>
            <a:pPr algn="ctr"/>
            <a:r>
              <a:rPr lang="de-DE" sz="2800" u="sng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LK-Bereich</a:t>
            </a:r>
          </a:p>
          <a:p>
            <a:pPr algn="ctr"/>
            <a:r>
              <a:rPr lang="de-DE" sz="2800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Q.1.1 </a:t>
            </a:r>
            <a:r>
              <a:rPr lang="mr-IN" sz="2800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–</a:t>
            </a:r>
            <a:r>
              <a:rPr lang="de-DE" sz="2800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 Q.2.2.</a:t>
            </a:r>
          </a:p>
          <a:p>
            <a:pPr algn="ctr"/>
            <a:r>
              <a:rPr lang="de-DE" sz="2800" b="1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   27 %</a:t>
            </a:r>
            <a:endParaRPr lang="de-DE" sz="2800" b="1" dirty="0">
              <a:solidFill>
                <a:srgbClr val="FF000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5343263" y="2391363"/>
            <a:ext cx="4082904" cy="408290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de-DE" sz="2800" u="sng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GK-Bereich</a:t>
            </a:r>
          </a:p>
          <a:p>
            <a:pPr algn="ctr"/>
            <a:r>
              <a:rPr lang="de-DE" sz="2800" u="sng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Q.1.1 </a:t>
            </a:r>
            <a:r>
              <a:rPr lang="mr-IN" sz="2800" u="sng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–</a:t>
            </a:r>
            <a:r>
              <a:rPr lang="de-DE" sz="2800" u="sng" cap="small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  <a:latin typeface="Cambria Math" charset="0"/>
                <a:ea typeface="Cambria Math" charset="0"/>
                <a:cs typeface="Cambria Math" charset="0"/>
              </a:rPr>
              <a:t> Q.2.2</a:t>
            </a:r>
          </a:p>
          <a:p>
            <a:pPr algn="ctr"/>
            <a:r>
              <a:rPr lang="de-DE" sz="2800" b="1" cap="small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40 %</a:t>
            </a:r>
            <a:endParaRPr lang="de-DE" sz="2800" b="1" cap="small" dirty="0">
              <a:solidFill>
                <a:srgbClr val="FF000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871331" y="3063322"/>
            <a:ext cx="2115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mbria Math" charset="0"/>
                <a:ea typeface="Cambria Math" charset="0"/>
                <a:cs typeface="Cambria Math" charset="0"/>
              </a:rPr>
              <a:t>4 </a:t>
            </a:r>
            <a:r>
              <a:rPr lang="de-DE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Abiturfächer</a:t>
            </a:r>
            <a:r>
              <a:rPr lang="de-DE" dirty="0" smtClean="0">
                <a:latin typeface="Cambria Math" charset="0"/>
                <a:ea typeface="Cambria Math" charset="0"/>
                <a:cs typeface="Cambria Math" charset="0"/>
              </a:rPr>
              <a:t> in 5-facher Wertung</a:t>
            </a:r>
          </a:p>
          <a:p>
            <a:r>
              <a:rPr lang="de-DE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100 </a:t>
            </a:r>
            <a:r>
              <a:rPr lang="mr-IN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–</a:t>
            </a:r>
            <a:r>
              <a:rPr lang="de-DE" dirty="0" smtClean="0">
                <a:solidFill>
                  <a:srgbClr val="FF0000"/>
                </a:solidFill>
                <a:latin typeface="Cambria Math" charset="0"/>
                <a:ea typeface="Cambria Math" charset="0"/>
                <a:cs typeface="Cambria Math" charset="0"/>
              </a:rPr>
              <a:t> 300 Punkte</a:t>
            </a:r>
            <a:endParaRPr lang="de-DE" dirty="0">
              <a:solidFill>
                <a:srgbClr val="FF0000"/>
              </a:solidFill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352800" y="4746567"/>
            <a:ext cx="2115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27-32 </a:t>
            </a:r>
            <a:r>
              <a:rPr lang="de-DE" dirty="0" smtClean="0">
                <a:solidFill>
                  <a:srgbClr val="FF0000"/>
                </a:solidFill>
              </a:rPr>
              <a:t>Grundkurse </a:t>
            </a:r>
            <a:r>
              <a:rPr lang="de-DE" dirty="0" smtClean="0"/>
              <a:t>(24 bereinigte </a:t>
            </a:r>
            <a:r>
              <a:rPr lang="de-DE" dirty="0" err="1" smtClean="0"/>
              <a:t>HjE</a:t>
            </a:r>
            <a:r>
              <a:rPr lang="de-DE" dirty="0" smtClean="0"/>
              <a:t>)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120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de-DE" dirty="0" smtClean="0">
                <a:solidFill>
                  <a:srgbClr val="FF0000"/>
                </a:solidFill>
              </a:rPr>
              <a:t> 360 Punkte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0235610" y="3407726"/>
            <a:ext cx="2115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8 </a:t>
            </a:r>
            <a:r>
              <a:rPr lang="de-DE" dirty="0" smtClean="0">
                <a:solidFill>
                  <a:srgbClr val="FF0000"/>
                </a:solidFill>
              </a:rPr>
              <a:t>Leistungskurse</a:t>
            </a:r>
            <a:r>
              <a:rPr lang="de-DE" dirty="0" smtClean="0"/>
              <a:t> in doppelter Wertung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80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de-DE" dirty="0" smtClean="0">
                <a:solidFill>
                  <a:srgbClr val="FF0000"/>
                </a:solidFill>
              </a:rPr>
              <a:t> 240 Punkte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6325972" y="1869167"/>
            <a:ext cx="2117485" cy="211748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Cambria Math" charset="0"/>
                <a:ea typeface="Cambria Math" charset="0"/>
                <a:cs typeface="Cambria Math" charset="0"/>
              </a:rPr>
              <a:t>DURCH-SCHNITTS-NOTE</a:t>
            </a:r>
            <a:endParaRPr lang="de-DE" dirty="0">
              <a:latin typeface="Cambria Math" charset="0"/>
              <a:ea typeface="Cambria Math" charset="0"/>
              <a:cs typeface="Cambria Math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31628" y="691116"/>
            <a:ext cx="2955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 smtClean="0">
                <a:solidFill>
                  <a:srgbClr val="C00000"/>
                </a:solidFill>
                <a:uFill>
                  <a:solidFill>
                    <a:schemeClr val="tx1"/>
                  </a:solidFill>
                </a:uFill>
              </a:rPr>
              <a:t>Durchschnittsnote</a:t>
            </a:r>
            <a:endParaRPr lang="de-DE" sz="2800" u="sng" dirty="0">
              <a:solidFill>
                <a:srgbClr val="C00000"/>
              </a:solidFill>
              <a:uFill>
                <a:solidFill>
                  <a:schemeClr val="tx1"/>
                </a:solidFill>
              </a:uFill>
            </a:endParaRPr>
          </a:p>
        </p:txBody>
      </p:sp>
      <p:pic>
        <p:nvPicPr>
          <p:cNvPr id="14" name="Bild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34" y="1430255"/>
            <a:ext cx="2877312" cy="438912"/>
          </a:xfrm>
          <a:prstGeom prst="rect">
            <a:avLst/>
          </a:prstGeom>
        </p:spPr>
      </p:pic>
      <p:sp>
        <p:nvSpPr>
          <p:cNvPr id="15" name="Gestreifter Pfeil nach rechts 14"/>
          <p:cNvSpPr/>
          <p:nvPr/>
        </p:nvSpPr>
        <p:spPr>
          <a:xfrm rot="19388686">
            <a:off x="3859565" y="3146356"/>
            <a:ext cx="858407" cy="378522"/>
          </a:xfrm>
          <a:prstGeom prst="stripedRightArrow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7000">
                <a:schemeClr val="accent6">
                  <a:lumMod val="0"/>
                  <a:lumOff val="100000"/>
                </a:schemeClr>
              </a:gs>
              <a:gs pos="100000">
                <a:srgbClr val="FF0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Gestreifter Pfeil nach rechts 17"/>
          <p:cNvSpPr/>
          <p:nvPr/>
        </p:nvSpPr>
        <p:spPr>
          <a:xfrm rot="19388686">
            <a:off x="5223362" y="4948003"/>
            <a:ext cx="858407" cy="378522"/>
          </a:xfrm>
          <a:prstGeom prst="stripedRightArrow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7000">
                <a:schemeClr val="accent6">
                  <a:lumMod val="0"/>
                  <a:lumOff val="100000"/>
                </a:schemeClr>
              </a:gs>
              <a:gs pos="100000">
                <a:srgbClr val="FF0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Gestreifter Pfeil nach rechts 18"/>
          <p:cNvSpPr/>
          <p:nvPr/>
        </p:nvSpPr>
        <p:spPr>
          <a:xfrm rot="12701739">
            <a:off x="9806407" y="2848571"/>
            <a:ext cx="858407" cy="378522"/>
          </a:xfrm>
          <a:prstGeom prst="stripedRightArrow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7000">
                <a:schemeClr val="accent6">
                  <a:lumMod val="0"/>
                  <a:lumOff val="100000"/>
                </a:schemeClr>
              </a:gs>
              <a:gs pos="100000">
                <a:srgbClr val="FF0000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01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/>
      <p:bldP spid="15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342357" y="239712"/>
            <a:ext cx="4608512" cy="685800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de-DE" altLang="x-none" sz="2800" u="sng" dirty="0">
                <a:latin typeface="Arial" charset="0"/>
                <a:ea typeface="ＭＳ Ｐゴシック" charset="-128"/>
              </a:rPr>
              <a:t>Berechnungsbeispiel 1</a:t>
            </a:r>
          </a:p>
        </p:txBody>
      </p:sp>
      <p:graphicFrame>
        <p:nvGraphicFramePr>
          <p:cNvPr id="20645" name="Group 16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47847694"/>
              </p:ext>
            </p:extLst>
          </p:nvPr>
        </p:nvGraphicFramePr>
        <p:xfrm>
          <a:off x="1703388" y="1466850"/>
          <a:ext cx="5688012" cy="4818628"/>
        </p:xfrm>
        <a:graphic>
          <a:graphicData uri="http://schemas.openxmlformats.org/drawingml/2006/table">
            <a:tbl>
              <a:tblPr/>
              <a:tblGrid>
                <a:gridCol w="792162"/>
                <a:gridCol w="649288"/>
                <a:gridCol w="574675"/>
                <a:gridCol w="481012"/>
                <a:gridCol w="550863"/>
                <a:gridCol w="552450"/>
                <a:gridCol w="936625"/>
                <a:gridCol w="1150937"/>
              </a:tblGrid>
              <a:tr h="374650">
                <a:tc row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Fach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C3D2"/>
                    </a:solidFill>
                  </a:tcPr>
                </a:tc>
                <a:tc row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Abiturfach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C3D2"/>
                    </a:solidFill>
                  </a:tcPr>
                </a:tc>
                <a:tc grid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Q1 (12)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Q2 (13)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Anrechen-bare GK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Einbrin-gungs-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pflichtige GK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12.1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12.2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13.1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13.2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D</a:t>
                      </a:r>
                    </a:p>
                  </a:txBody>
                  <a:tcPr marL="90000" marR="90000" marT="46794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1.Lk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6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7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6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7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F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2.LK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7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9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9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S0</a:t>
                      </a:r>
                      <a:endParaRPr kumimoji="1" lang="de-DE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</a:t>
                      </a: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11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12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12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KU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1" lang="de-DE" alt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6</a:t>
                      </a:r>
                      <a:endParaRPr kumimoji="1" lang="de-DE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</a:t>
                      </a:r>
                      <a:r>
                        <a:rPr kumimoji="1" lang="de-DE" altLang="x-non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5</a:t>
                      </a:r>
                      <a:endParaRPr kumimoji="1" lang="de-DE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6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</a:t>
                      </a: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GE </a:t>
                      </a: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(ZK)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SW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3.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M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3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CH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4.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7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6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5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5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PH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KR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SP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Summe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285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kumimoji="0" lang="de-DE" altLang="x-none" sz="1400">
                <a:solidFill>
                  <a:srgbClr val="969696"/>
                </a:solidFill>
                <a:latin typeface="Trajan Pro" charset="0"/>
              </a:rPr>
              <a:t>Folie: </a:t>
            </a:r>
            <a:fld id="{2A7D0693-03FA-834C-BE26-6B9CE51E7580}" type="slidenum">
              <a:rPr kumimoji="0" lang="de-DE" altLang="x-none" sz="1400">
                <a:solidFill>
                  <a:srgbClr val="969696"/>
                </a:solidFill>
                <a:latin typeface="Trajan Pro" charset="0"/>
              </a:rPr>
              <a:pPr/>
              <a:t>6</a:t>
            </a:fld>
            <a:endParaRPr kumimoji="0" lang="de-DE" altLang="x-none" sz="1400">
              <a:solidFill>
                <a:srgbClr val="969696"/>
              </a:solidFill>
              <a:latin typeface="Trajan Pro" charset="0"/>
            </a:endParaRPr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1524000" y="5373688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spcBef>
                <a:spcPct val="0"/>
              </a:spcBef>
              <a:defRPr/>
            </a:pPr>
            <a:endParaRPr lang="de-DE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9287" name="Text Box 135"/>
          <p:cNvSpPr txBox="1">
            <a:spLocks noChangeArrowheads="1"/>
          </p:cNvSpPr>
          <p:nvPr/>
        </p:nvSpPr>
        <p:spPr bwMode="auto">
          <a:xfrm>
            <a:off x="7535863" y="692151"/>
            <a:ext cx="3024188" cy="84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92075" indent="-92075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  <a:buFontTx/>
              <a:buAutoNum type="arabicPeriod"/>
            </a:pPr>
            <a:r>
              <a:rPr lang="de-DE" altLang="x-none" sz="1400" b="1">
                <a:solidFill>
                  <a:schemeClr val="bg2"/>
                </a:solidFill>
              </a:rPr>
              <a:t> </a:t>
            </a:r>
            <a:r>
              <a:rPr lang="de-DE" altLang="x-none" sz="1400" b="1" smtClean="0">
                <a:solidFill>
                  <a:schemeClr val="bg2"/>
                </a:solidFill>
              </a:rPr>
              <a:t>Einbringungspflichtige </a:t>
            </a:r>
            <a:r>
              <a:rPr lang="de-DE" altLang="x-none" sz="1400" b="1" dirty="0">
                <a:solidFill>
                  <a:schemeClr val="bg2"/>
                </a:solidFill>
              </a:rPr>
              <a:t>GK werden bestimmt (</a:t>
            </a:r>
            <a:r>
              <a:rPr lang="de-DE" altLang="x-none" sz="1400" b="1" dirty="0">
                <a:solidFill>
                  <a:srgbClr val="FFFF00"/>
                </a:solidFill>
              </a:rPr>
              <a:t>gelb</a:t>
            </a:r>
            <a:r>
              <a:rPr lang="de-DE" altLang="x-none" sz="1400" b="1" dirty="0">
                <a:solidFill>
                  <a:schemeClr val="bg2"/>
                </a:solidFill>
              </a:rPr>
              <a:t>), hier 20 GK</a:t>
            </a:r>
          </a:p>
          <a:p>
            <a:pPr algn="l">
              <a:spcBef>
                <a:spcPct val="50000"/>
              </a:spcBef>
            </a:pPr>
            <a:endParaRPr lang="de-DE" altLang="x-none" sz="1400" dirty="0">
              <a:solidFill>
                <a:schemeClr val="bg2"/>
              </a:solidFill>
            </a:endParaRPr>
          </a:p>
        </p:txBody>
      </p:sp>
      <p:sp>
        <p:nvSpPr>
          <p:cNvPr id="144520" name="Text Box 136"/>
          <p:cNvSpPr txBox="1">
            <a:spLocks noChangeArrowheads="1"/>
          </p:cNvSpPr>
          <p:nvPr/>
        </p:nvSpPr>
        <p:spPr bwMode="auto">
          <a:xfrm>
            <a:off x="7535864" y="1196976"/>
            <a:ext cx="2879725" cy="7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2. Weitere notwendige GK, um auf die Mindestbelegungspflicht von 27 GK zu kommen: 27-20 = </a:t>
            </a:r>
            <a:r>
              <a:rPr lang="de-DE" altLang="x-none" sz="14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4521" name="Text Box 137"/>
          <p:cNvSpPr txBox="1">
            <a:spLocks noChangeArrowheads="1"/>
          </p:cNvSpPr>
          <p:nvPr/>
        </p:nvSpPr>
        <p:spPr bwMode="auto">
          <a:xfrm>
            <a:off x="7535863" y="1989139"/>
            <a:ext cx="2881312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3. Ermittlung der Punktsummen der GK: </a:t>
            </a:r>
            <a:r>
              <a:rPr lang="el-GR" altLang="x-none" sz="1400" b="1">
                <a:solidFill>
                  <a:srgbClr val="FFFF00"/>
                </a:solidFill>
              </a:rPr>
              <a:t>Σ</a:t>
            </a:r>
            <a:r>
              <a:rPr lang="de-DE" altLang="x-none" sz="1400" b="1">
                <a:solidFill>
                  <a:srgbClr val="FFFF00"/>
                </a:solidFill>
              </a:rPr>
              <a:t>205</a:t>
            </a:r>
          </a:p>
        </p:txBody>
      </p:sp>
      <p:sp>
        <p:nvSpPr>
          <p:cNvPr id="144522" name="Text Box 138"/>
          <p:cNvSpPr txBox="1">
            <a:spLocks noChangeArrowheads="1"/>
          </p:cNvSpPr>
          <p:nvPr/>
        </p:nvSpPr>
        <p:spPr bwMode="auto">
          <a:xfrm>
            <a:off x="6717793" y="2807490"/>
            <a:ext cx="865188" cy="35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>
                <a:solidFill>
                  <a:srgbClr val="FFFF00"/>
                </a:solidFill>
              </a:rPr>
              <a:t>45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12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17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38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12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23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7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16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35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el-GR" altLang="x-none" sz="1400" b="1" dirty="0">
                <a:solidFill>
                  <a:srgbClr val="FFFF00"/>
                </a:solidFill>
              </a:rPr>
              <a:t>Σ</a:t>
            </a:r>
            <a:r>
              <a:rPr lang="de-DE" altLang="x-none" sz="1400" b="1" dirty="0">
                <a:solidFill>
                  <a:srgbClr val="FFFF00"/>
                </a:solidFill>
              </a:rPr>
              <a:t> 205</a:t>
            </a:r>
            <a:endParaRPr lang="el-GR" altLang="x-none" sz="1400" b="1" dirty="0">
              <a:solidFill>
                <a:srgbClr val="FFFF00"/>
              </a:solidFill>
            </a:endParaRPr>
          </a:p>
        </p:txBody>
      </p:sp>
      <p:sp>
        <p:nvSpPr>
          <p:cNvPr id="144523" name="Text Box 139"/>
          <p:cNvSpPr txBox="1">
            <a:spLocks noChangeArrowheads="1"/>
          </p:cNvSpPr>
          <p:nvPr/>
        </p:nvSpPr>
        <p:spPr bwMode="auto">
          <a:xfrm>
            <a:off x="6855211" y="2134394"/>
            <a:ext cx="865188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52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66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endParaRPr lang="de-DE" altLang="x-none" sz="1400" b="1" dirty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Bef>
                <a:spcPct val="50000"/>
              </a:spcBef>
            </a:pPr>
            <a:endParaRPr lang="de-DE" altLang="x-none" sz="1400" b="1" dirty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Bef>
                <a:spcPct val="50000"/>
              </a:spcBef>
            </a:pPr>
            <a:endParaRPr lang="de-DE" altLang="x-none" sz="1400" b="1" dirty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Bef>
                <a:spcPct val="50000"/>
              </a:spcBef>
            </a:pPr>
            <a:endParaRPr lang="de-DE" altLang="x-none" sz="1400" b="1" dirty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Bef>
                <a:spcPct val="50000"/>
              </a:spcBef>
            </a:pPr>
            <a:endParaRPr lang="de-DE" altLang="x-none" sz="1400" b="1" dirty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Bef>
                <a:spcPct val="50000"/>
              </a:spcBef>
            </a:pPr>
            <a:endParaRPr lang="de-DE" altLang="x-none" sz="1400" b="1" dirty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Bef>
                <a:spcPct val="50000"/>
              </a:spcBef>
            </a:pPr>
            <a:endParaRPr lang="de-DE" altLang="x-none" sz="1400" b="1" dirty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Bef>
                <a:spcPct val="50000"/>
              </a:spcBef>
            </a:pPr>
            <a:endParaRPr lang="el-GR" altLang="x-none" sz="1400" b="1" dirty="0">
              <a:solidFill>
                <a:srgbClr val="FFFF00"/>
              </a:solidFill>
            </a:endParaRPr>
          </a:p>
        </p:txBody>
      </p:sp>
      <p:sp>
        <p:nvSpPr>
          <p:cNvPr id="144524" name="Text Box 140"/>
          <p:cNvSpPr txBox="1">
            <a:spLocks noChangeArrowheads="1"/>
          </p:cNvSpPr>
          <p:nvPr/>
        </p:nvSpPr>
        <p:spPr bwMode="auto">
          <a:xfrm>
            <a:off x="6643688" y="5969000"/>
            <a:ext cx="742950" cy="309958"/>
          </a:xfrm>
          <a:prstGeom prst="rect">
            <a:avLst/>
          </a:prstGeom>
          <a:solidFill>
            <a:srgbClr val="A8C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x-none" sz="1400" b="1">
                <a:solidFill>
                  <a:srgbClr val="FFFF00"/>
                </a:solidFill>
              </a:rPr>
              <a:t>Σ</a:t>
            </a:r>
            <a:r>
              <a:rPr lang="de-DE" altLang="x-none" sz="1400" b="1">
                <a:solidFill>
                  <a:srgbClr val="FFFF00"/>
                </a:solidFill>
              </a:rPr>
              <a:t> 323</a:t>
            </a:r>
            <a:endParaRPr lang="el-GR" altLang="x-none" sz="1400" b="1">
              <a:solidFill>
                <a:srgbClr val="FFFF00"/>
              </a:solidFill>
            </a:endParaRPr>
          </a:p>
        </p:txBody>
      </p:sp>
      <p:sp>
        <p:nvSpPr>
          <p:cNvPr id="144525" name="Text Box 141"/>
          <p:cNvSpPr txBox="1">
            <a:spLocks noChangeArrowheads="1"/>
          </p:cNvSpPr>
          <p:nvPr/>
        </p:nvSpPr>
        <p:spPr bwMode="auto">
          <a:xfrm>
            <a:off x="7537451" y="2565401"/>
            <a:ext cx="287972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altLang="x-none" sz="1400" b="1" dirty="0">
                <a:solidFill>
                  <a:schemeClr val="bg2"/>
                </a:solidFill>
              </a:rPr>
              <a:t>4. Ermittlung der Punktsummen der LK </a:t>
            </a:r>
            <a:r>
              <a:rPr lang="de-DE" altLang="x-none" sz="1400" b="1" dirty="0">
                <a:solidFill>
                  <a:srgbClr val="FFFF00"/>
                </a:solidFill>
              </a:rPr>
              <a:t>52+66 (doppelte Wertung)</a:t>
            </a:r>
          </a:p>
        </p:txBody>
      </p:sp>
      <p:sp>
        <p:nvSpPr>
          <p:cNvPr id="144526" name="Text Box 142"/>
          <p:cNvSpPr txBox="1">
            <a:spLocks noChangeArrowheads="1"/>
          </p:cNvSpPr>
          <p:nvPr/>
        </p:nvSpPr>
        <p:spPr bwMode="auto">
          <a:xfrm>
            <a:off x="7535863" y="3141664"/>
            <a:ext cx="2951162" cy="7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5. Ermittlung der Gesamtpunktzahl (</a:t>
            </a:r>
            <a:r>
              <a:rPr lang="el-GR" altLang="x-none" sz="1400" b="1">
                <a:solidFill>
                  <a:srgbClr val="FFFF00"/>
                </a:solidFill>
              </a:rPr>
              <a:t>Σ</a:t>
            </a:r>
            <a:r>
              <a:rPr lang="de-DE" altLang="x-none" sz="1400" b="1"/>
              <a:t> </a:t>
            </a:r>
            <a:r>
              <a:rPr lang="de-DE" altLang="x-none" sz="1400" b="1">
                <a:solidFill>
                  <a:srgbClr val="FFFF00"/>
                </a:solidFill>
              </a:rPr>
              <a:t>323</a:t>
            </a:r>
            <a:r>
              <a:rPr lang="de-DE" altLang="x-none" sz="1400" b="1">
                <a:solidFill>
                  <a:schemeClr val="bg2"/>
                </a:solidFill>
              </a:rPr>
              <a:t>)</a:t>
            </a:r>
            <a:r>
              <a:rPr lang="de-DE" altLang="x-none" sz="1400" b="1"/>
              <a:t> </a:t>
            </a:r>
            <a:r>
              <a:rPr lang="de-DE" altLang="x-none" sz="1400" b="1">
                <a:solidFill>
                  <a:schemeClr val="bg2"/>
                </a:solidFill>
              </a:rPr>
              <a:t>und</a:t>
            </a:r>
            <a:r>
              <a:rPr lang="de-DE" altLang="x-none" sz="1400" b="1"/>
              <a:t> </a:t>
            </a:r>
            <a:r>
              <a:rPr lang="de-DE" altLang="x-none" sz="1400" b="1">
                <a:solidFill>
                  <a:schemeClr val="bg2"/>
                </a:solidFill>
              </a:rPr>
              <a:t>des Punktedurch-schnitts 323/43 = 7,51 </a:t>
            </a:r>
          </a:p>
        </p:txBody>
      </p:sp>
      <p:sp>
        <p:nvSpPr>
          <p:cNvPr id="144527" name="Text Box 143"/>
          <p:cNvSpPr txBox="1">
            <a:spLocks noChangeArrowheads="1"/>
          </p:cNvSpPr>
          <p:nvPr/>
        </p:nvSpPr>
        <p:spPr bwMode="auto">
          <a:xfrm>
            <a:off x="7535864" y="3922714"/>
            <a:ext cx="3024187" cy="7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6. Suchen von nicht eingebrachten Kursen, die über dem Durchschnitt liegen: hier </a:t>
            </a:r>
            <a:r>
              <a:rPr lang="de-DE" altLang="x-none" sz="1400" b="1">
                <a:solidFill>
                  <a:srgbClr val="00FF00"/>
                </a:solidFill>
              </a:rPr>
              <a:t>keine</a:t>
            </a:r>
            <a:r>
              <a:rPr lang="de-DE" altLang="x-none" sz="1400" b="1">
                <a:solidFill>
                  <a:schemeClr val="bg2"/>
                </a:solidFill>
              </a:rPr>
              <a:t>!</a:t>
            </a:r>
          </a:p>
        </p:txBody>
      </p:sp>
      <p:sp>
        <p:nvSpPr>
          <p:cNvPr id="144528" name="Text Box 144"/>
          <p:cNvSpPr txBox="1">
            <a:spLocks noChangeArrowheads="1"/>
          </p:cNvSpPr>
          <p:nvPr/>
        </p:nvSpPr>
        <p:spPr bwMode="auto">
          <a:xfrm>
            <a:off x="7643814" y="4797426"/>
            <a:ext cx="3024187" cy="123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7. Normierung auf 40 Kurse um Vergleichbarkeit zu gewährleisten:</a:t>
            </a:r>
          </a:p>
          <a:p>
            <a:pPr algn="l">
              <a:spcBef>
                <a:spcPct val="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       323/43x40 = 300,47 </a:t>
            </a:r>
            <a:r>
              <a:rPr lang="de-DE" altLang="x-none" sz="1400" b="1">
                <a:solidFill>
                  <a:schemeClr val="bg2"/>
                </a:solidFill>
                <a:sym typeface="Symbol" charset="2"/>
              </a:rPr>
              <a:t> 300</a:t>
            </a:r>
            <a:r>
              <a:rPr lang="de-DE" altLang="x-none" sz="1800"/>
              <a:t> </a:t>
            </a:r>
          </a:p>
          <a:p>
            <a:pPr algn="l">
              <a:spcBef>
                <a:spcPct val="0"/>
              </a:spcBef>
            </a:pPr>
            <a:endParaRPr lang="de-DE" altLang="x-none" sz="1400">
              <a:solidFill>
                <a:schemeClr val="bg2"/>
              </a:solidFill>
            </a:endParaRPr>
          </a:p>
          <a:p>
            <a:pPr algn="l">
              <a:spcBef>
                <a:spcPct val="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Gesamtpunktzahl Block I : 300 Pkt.</a:t>
            </a:r>
          </a:p>
        </p:txBody>
      </p:sp>
      <p:grpSp>
        <p:nvGrpSpPr>
          <p:cNvPr id="2" name="Group 145"/>
          <p:cNvGrpSpPr>
            <a:grpSpLocks/>
          </p:cNvGrpSpPr>
          <p:nvPr/>
        </p:nvGrpSpPr>
        <p:grpSpPr bwMode="auto">
          <a:xfrm>
            <a:off x="3206750" y="2900356"/>
            <a:ext cx="992188" cy="253999"/>
            <a:chOff x="1045" y="2644"/>
            <a:chExt cx="625" cy="160"/>
          </a:xfrm>
        </p:grpSpPr>
        <p:sp>
          <p:nvSpPr>
            <p:cNvPr id="49313" name="Text Box 146"/>
            <p:cNvSpPr txBox="1">
              <a:spLocks noChangeArrowheads="1"/>
            </p:cNvSpPr>
            <p:nvPr/>
          </p:nvSpPr>
          <p:spPr bwMode="auto">
            <a:xfrm>
              <a:off x="1045" y="2644"/>
              <a:ext cx="317" cy="155"/>
            </a:xfrm>
            <a:prstGeom prst="rect">
              <a:avLst/>
            </a:prstGeom>
            <a:solidFill>
              <a:srgbClr val="A8C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45000"/>
                </a:spcBef>
              </a:pPr>
              <a:r>
                <a:rPr lang="de-DE" altLang="x-none" sz="1400" b="1">
                  <a:solidFill>
                    <a:srgbClr val="FF0000"/>
                  </a:solidFill>
                  <a:latin typeface="Arial" charset="0"/>
                </a:rPr>
                <a:t>10</a:t>
              </a:r>
              <a:endParaRPr lang="el-GR" altLang="x-none" sz="1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9314" name="Text Box 147"/>
            <p:cNvSpPr txBox="1">
              <a:spLocks noChangeArrowheads="1"/>
            </p:cNvSpPr>
            <p:nvPr/>
          </p:nvSpPr>
          <p:spPr bwMode="auto">
            <a:xfrm>
              <a:off x="1398" y="2649"/>
              <a:ext cx="272" cy="155"/>
            </a:xfrm>
            <a:prstGeom prst="rect">
              <a:avLst/>
            </a:prstGeom>
            <a:solidFill>
              <a:srgbClr val="A8C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45000"/>
                </a:spcBef>
              </a:pPr>
              <a:r>
                <a:rPr lang="de-DE" altLang="x-none" sz="1400" b="1" dirty="0">
                  <a:solidFill>
                    <a:srgbClr val="FF0000"/>
                  </a:solidFill>
                  <a:latin typeface="Arial" charset="0"/>
                </a:rPr>
                <a:t>11</a:t>
              </a:r>
              <a:endParaRPr lang="el-GR" altLang="x-none" sz="14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144532" name="Text Box 148"/>
          <p:cNvSpPr txBox="1">
            <a:spLocks noChangeArrowheads="1"/>
          </p:cNvSpPr>
          <p:nvPr/>
        </p:nvSpPr>
        <p:spPr bwMode="auto">
          <a:xfrm>
            <a:off x="6319044" y="2172693"/>
            <a:ext cx="631825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x-none" sz="1400" b="1" dirty="0">
                <a:solidFill>
                  <a:srgbClr val="FFFF00"/>
                </a:solidFill>
              </a:rPr>
              <a:t>Σ</a:t>
            </a:r>
            <a:r>
              <a:rPr lang="de-DE" altLang="x-none" sz="1400" b="1" dirty="0">
                <a:solidFill>
                  <a:srgbClr val="FFFF00"/>
                </a:solidFill>
              </a:rPr>
              <a:t>26x2=</a:t>
            </a:r>
            <a:endParaRPr lang="el-GR" altLang="x-none" sz="1400" b="1" dirty="0">
              <a:solidFill>
                <a:srgbClr val="FFFF00"/>
              </a:solidFill>
            </a:endParaRPr>
          </a:p>
        </p:txBody>
      </p:sp>
      <p:sp>
        <p:nvSpPr>
          <p:cNvPr id="144533" name="Text Box 149"/>
          <p:cNvSpPr txBox="1">
            <a:spLocks noChangeArrowheads="1"/>
          </p:cNvSpPr>
          <p:nvPr/>
        </p:nvSpPr>
        <p:spPr bwMode="auto">
          <a:xfrm>
            <a:off x="6319044" y="2497532"/>
            <a:ext cx="647700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x-none" sz="1400" b="1">
                <a:solidFill>
                  <a:srgbClr val="FFFF00"/>
                </a:solidFill>
              </a:rPr>
              <a:t>Σ</a:t>
            </a:r>
            <a:r>
              <a:rPr lang="de-DE" altLang="x-none" sz="1400" b="1" dirty="0">
                <a:solidFill>
                  <a:srgbClr val="FFFF00"/>
                </a:solidFill>
              </a:rPr>
              <a:t>33x2=</a:t>
            </a:r>
            <a:endParaRPr lang="el-GR" altLang="x-none" sz="1400" b="1" dirty="0">
              <a:solidFill>
                <a:srgbClr val="FFFF00"/>
              </a:solidFill>
            </a:endParaRPr>
          </a:p>
        </p:txBody>
      </p:sp>
      <p:grpSp>
        <p:nvGrpSpPr>
          <p:cNvPr id="3" name="Group 150"/>
          <p:cNvGrpSpPr>
            <a:grpSpLocks/>
          </p:cNvGrpSpPr>
          <p:nvPr/>
        </p:nvGrpSpPr>
        <p:grpSpPr bwMode="auto">
          <a:xfrm>
            <a:off x="3216275" y="5676909"/>
            <a:ext cx="992188" cy="254001"/>
            <a:chOff x="1045" y="2644"/>
            <a:chExt cx="625" cy="160"/>
          </a:xfrm>
        </p:grpSpPr>
        <p:sp>
          <p:nvSpPr>
            <p:cNvPr id="49311" name="Text Box 151"/>
            <p:cNvSpPr txBox="1">
              <a:spLocks noChangeArrowheads="1"/>
            </p:cNvSpPr>
            <p:nvPr/>
          </p:nvSpPr>
          <p:spPr bwMode="auto">
            <a:xfrm>
              <a:off x="1045" y="2644"/>
              <a:ext cx="317" cy="155"/>
            </a:xfrm>
            <a:prstGeom prst="rect">
              <a:avLst/>
            </a:prstGeom>
            <a:solidFill>
              <a:srgbClr val="A8C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45000"/>
                </a:spcBef>
              </a:pPr>
              <a:r>
                <a:rPr lang="de-DE" altLang="x-none" sz="1400" b="1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l-GR" altLang="x-none" sz="1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9312" name="Text Box 152"/>
            <p:cNvSpPr txBox="1">
              <a:spLocks noChangeArrowheads="1"/>
            </p:cNvSpPr>
            <p:nvPr/>
          </p:nvSpPr>
          <p:spPr bwMode="auto">
            <a:xfrm>
              <a:off x="1398" y="2649"/>
              <a:ext cx="272" cy="155"/>
            </a:xfrm>
            <a:prstGeom prst="rect">
              <a:avLst/>
            </a:prstGeom>
            <a:solidFill>
              <a:srgbClr val="A8C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45000"/>
                </a:spcBef>
              </a:pPr>
              <a:r>
                <a:rPr lang="de-DE" altLang="x-none" sz="1400" b="1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l-GR" altLang="x-none" sz="14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grpSp>
        <p:nvGrpSpPr>
          <p:cNvPr id="4" name="Group 153"/>
          <p:cNvGrpSpPr>
            <a:grpSpLocks/>
          </p:cNvGrpSpPr>
          <p:nvPr/>
        </p:nvGrpSpPr>
        <p:grpSpPr bwMode="auto">
          <a:xfrm>
            <a:off x="4240214" y="5680084"/>
            <a:ext cx="992187" cy="254001"/>
            <a:chOff x="1045" y="2644"/>
            <a:chExt cx="625" cy="160"/>
          </a:xfrm>
        </p:grpSpPr>
        <p:sp>
          <p:nvSpPr>
            <p:cNvPr id="49309" name="Text Box 154"/>
            <p:cNvSpPr txBox="1">
              <a:spLocks noChangeArrowheads="1"/>
            </p:cNvSpPr>
            <p:nvPr/>
          </p:nvSpPr>
          <p:spPr bwMode="auto">
            <a:xfrm>
              <a:off x="1045" y="2644"/>
              <a:ext cx="317" cy="155"/>
            </a:xfrm>
            <a:prstGeom prst="rect">
              <a:avLst/>
            </a:prstGeom>
            <a:solidFill>
              <a:srgbClr val="A8C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45000"/>
                </a:spcBef>
              </a:pPr>
              <a:r>
                <a:rPr lang="de-DE" altLang="x-none" sz="1400" b="1">
                  <a:solidFill>
                    <a:srgbClr val="FF0000"/>
                  </a:solidFill>
                  <a:latin typeface="Arial" charset="0"/>
                </a:rPr>
                <a:t>9</a:t>
              </a:r>
              <a:endParaRPr lang="el-GR" altLang="x-none" sz="1400" b="1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49310" name="Text Box 155"/>
            <p:cNvSpPr txBox="1">
              <a:spLocks noChangeArrowheads="1"/>
            </p:cNvSpPr>
            <p:nvPr/>
          </p:nvSpPr>
          <p:spPr bwMode="auto">
            <a:xfrm>
              <a:off x="1398" y="2649"/>
              <a:ext cx="272" cy="155"/>
            </a:xfrm>
            <a:prstGeom prst="rect">
              <a:avLst/>
            </a:prstGeom>
            <a:solidFill>
              <a:srgbClr val="A8C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45000"/>
                </a:spcBef>
              </a:pPr>
              <a:r>
                <a:rPr lang="de-DE" altLang="x-none" sz="1400" b="1">
                  <a:solidFill>
                    <a:srgbClr val="FF0000"/>
                  </a:solidFill>
                  <a:latin typeface="Arial" charset="0"/>
                </a:rPr>
                <a:t>10</a:t>
              </a:r>
              <a:endParaRPr lang="el-GR" altLang="x-none" sz="1400" b="1">
                <a:solidFill>
                  <a:srgbClr val="FF0000"/>
                </a:solidFill>
                <a:latin typeface="Arial" charset="0"/>
              </a:endParaRPr>
            </a:p>
          </p:txBody>
        </p:sp>
      </p:grpSp>
      <p:sp>
        <p:nvSpPr>
          <p:cNvPr id="144540" name="Text Box 156"/>
          <p:cNvSpPr txBox="1">
            <a:spLocks noChangeArrowheads="1"/>
          </p:cNvSpPr>
          <p:nvPr/>
        </p:nvSpPr>
        <p:spPr bwMode="auto">
          <a:xfrm>
            <a:off x="3719514" y="4979989"/>
            <a:ext cx="503237" cy="245325"/>
          </a:xfrm>
          <a:prstGeom prst="rect">
            <a:avLst/>
          </a:prstGeom>
          <a:solidFill>
            <a:srgbClr val="A8C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  <a:spcBef>
                <a:spcPct val="45000"/>
              </a:spcBef>
            </a:pPr>
            <a:r>
              <a:rPr lang="de-DE" altLang="x-none" sz="1400" b="1">
                <a:solidFill>
                  <a:srgbClr val="FF0000"/>
                </a:solidFill>
                <a:latin typeface="Arial" charset="0"/>
              </a:rPr>
              <a:t>7</a:t>
            </a:r>
            <a:endParaRPr lang="el-GR" altLang="x-none" sz="1400" b="1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5" name="Group 157"/>
          <p:cNvGrpSpPr>
            <a:grpSpLocks/>
          </p:cNvGrpSpPr>
          <p:nvPr/>
        </p:nvGrpSpPr>
        <p:grpSpPr bwMode="auto">
          <a:xfrm>
            <a:off x="3306763" y="3222626"/>
            <a:ext cx="1871662" cy="1954213"/>
            <a:chOff x="1123" y="2030"/>
            <a:chExt cx="1179" cy="1231"/>
          </a:xfrm>
        </p:grpSpPr>
        <p:sp>
          <p:nvSpPr>
            <p:cNvPr id="49304" name="Oval 158"/>
            <p:cNvSpPr>
              <a:spLocks noChangeArrowheads="1"/>
            </p:cNvSpPr>
            <p:nvPr/>
          </p:nvSpPr>
          <p:spPr bwMode="auto">
            <a:xfrm>
              <a:off x="1486" y="2030"/>
              <a:ext cx="136" cy="136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de-DE" altLang="x-none"/>
            </a:p>
          </p:txBody>
        </p:sp>
        <p:sp>
          <p:nvSpPr>
            <p:cNvPr id="49305" name="Oval 159"/>
            <p:cNvSpPr>
              <a:spLocks noChangeArrowheads="1"/>
            </p:cNvSpPr>
            <p:nvPr/>
          </p:nvSpPr>
          <p:spPr bwMode="auto">
            <a:xfrm>
              <a:off x="2166" y="2030"/>
              <a:ext cx="136" cy="136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de-DE" altLang="x-none"/>
            </a:p>
          </p:txBody>
        </p:sp>
        <p:sp>
          <p:nvSpPr>
            <p:cNvPr id="49306" name="Oval 160"/>
            <p:cNvSpPr>
              <a:spLocks noChangeArrowheads="1"/>
            </p:cNvSpPr>
            <p:nvPr/>
          </p:nvSpPr>
          <p:spPr bwMode="auto">
            <a:xfrm>
              <a:off x="1123" y="3125"/>
              <a:ext cx="136" cy="136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de-DE" altLang="x-none"/>
            </a:p>
          </p:txBody>
        </p:sp>
        <p:sp>
          <p:nvSpPr>
            <p:cNvPr id="49307" name="Oval 161"/>
            <p:cNvSpPr>
              <a:spLocks noChangeArrowheads="1"/>
            </p:cNvSpPr>
            <p:nvPr/>
          </p:nvSpPr>
          <p:spPr bwMode="auto">
            <a:xfrm>
              <a:off x="1803" y="3125"/>
              <a:ext cx="136" cy="136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de-DE" altLang="x-none"/>
            </a:p>
          </p:txBody>
        </p:sp>
        <p:sp>
          <p:nvSpPr>
            <p:cNvPr id="49308" name="Oval 162"/>
            <p:cNvSpPr>
              <a:spLocks noChangeArrowheads="1"/>
            </p:cNvSpPr>
            <p:nvPr/>
          </p:nvSpPr>
          <p:spPr bwMode="auto">
            <a:xfrm>
              <a:off x="2142" y="3125"/>
              <a:ext cx="136" cy="136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de-DE" altLang="x-none"/>
            </a:p>
          </p:txBody>
        </p:sp>
      </p:grpSp>
    </p:spTree>
    <p:extLst>
      <p:ext uri="{BB962C8B-B14F-4D97-AF65-F5344CB8AC3E}">
        <p14:creationId xmlns:p14="http://schemas.microsoft.com/office/powerpoint/2010/main" val="163597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autoUpdateAnimBg="0"/>
      <p:bldP spid="144520" grpId="0"/>
      <p:bldP spid="144521" grpId="0"/>
      <p:bldP spid="144522" grpId="0"/>
      <p:bldP spid="144523" grpId="0"/>
      <p:bldP spid="144524" grpId="0" animBg="1"/>
      <p:bldP spid="144525" grpId="0"/>
      <p:bldP spid="144526" grpId="0"/>
      <p:bldP spid="144527" grpId="0"/>
      <p:bldP spid="144528" grpId="0"/>
      <p:bldP spid="144532" grpId="0"/>
      <p:bldP spid="144533" grpId="0"/>
      <p:bldP spid="1445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0" y="390293"/>
            <a:ext cx="4127500" cy="778853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de-DE" altLang="x-none" sz="2800" dirty="0" smtClean="0">
                <a:latin typeface="Arial" charset="0"/>
                <a:ea typeface="ＭＳ Ｐゴシック" charset="-128"/>
              </a:rPr>
              <a:t>Berechnungsbeispiel 2</a:t>
            </a:r>
            <a:br>
              <a:rPr lang="de-DE" altLang="x-none" sz="2800" dirty="0" smtClean="0">
                <a:latin typeface="Arial" charset="0"/>
                <a:ea typeface="ＭＳ Ｐゴシック" charset="-128"/>
              </a:rPr>
            </a:br>
            <a:r>
              <a:rPr lang="de-DE" altLang="x-none" sz="2800" dirty="0" smtClean="0">
                <a:latin typeface="Arial" charset="0"/>
                <a:ea typeface="ＭＳ Ｐゴシック" charset="-128"/>
              </a:rPr>
              <a:t>mit PK </a:t>
            </a:r>
            <a:r>
              <a:rPr lang="de-DE" altLang="x-none" sz="2800" dirty="0" err="1" smtClean="0">
                <a:latin typeface="Arial" charset="0"/>
                <a:ea typeface="ＭＳ Ｐゴシック" charset="-128"/>
              </a:rPr>
              <a:t>Ge</a:t>
            </a:r>
            <a:endParaRPr lang="de-DE" altLang="x-none" sz="2800" dirty="0">
              <a:latin typeface="Arial" charset="0"/>
              <a:ea typeface="ＭＳ Ｐゴシック" charset="-128"/>
            </a:endParaRPr>
          </a:p>
        </p:txBody>
      </p:sp>
      <p:sp>
        <p:nvSpPr>
          <p:cNvPr id="5120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kumimoji="0" lang="de-DE" altLang="x-none" sz="1400">
                <a:solidFill>
                  <a:srgbClr val="969696"/>
                </a:solidFill>
                <a:latin typeface="Trajan Pro" charset="0"/>
              </a:rPr>
              <a:t>Folie: </a:t>
            </a:r>
            <a:fld id="{3960E03C-06BA-504D-8859-F90CCA34FC6A}" type="slidenum">
              <a:rPr kumimoji="0" lang="de-DE" altLang="x-none" sz="1400">
                <a:solidFill>
                  <a:srgbClr val="969696"/>
                </a:solidFill>
                <a:latin typeface="Trajan Pro" charset="0"/>
              </a:rPr>
              <a:pPr/>
              <a:t>7</a:t>
            </a:fld>
            <a:endParaRPr kumimoji="0" lang="de-DE" altLang="x-none" sz="1400">
              <a:solidFill>
                <a:srgbClr val="969696"/>
              </a:solidFill>
              <a:latin typeface="Trajan Pro" charset="0"/>
            </a:endParaRP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1524000" y="5373688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spcBef>
                <a:spcPct val="0"/>
              </a:spcBef>
              <a:defRPr/>
            </a:pPr>
            <a:endParaRPr lang="de-DE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14643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878635"/>
              </p:ext>
            </p:extLst>
          </p:nvPr>
        </p:nvGraphicFramePr>
        <p:xfrm>
          <a:off x="1703388" y="1466851"/>
          <a:ext cx="5688012" cy="4817041"/>
        </p:xfrm>
        <a:graphic>
          <a:graphicData uri="http://schemas.openxmlformats.org/drawingml/2006/table">
            <a:tbl>
              <a:tblPr/>
              <a:tblGrid>
                <a:gridCol w="792162"/>
                <a:gridCol w="649288"/>
                <a:gridCol w="574675"/>
                <a:gridCol w="481012"/>
                <a:gridCol w="550863"/>
                <a:gridCol w="552450"/>
                <a:gridCol w="936625"/>
                <a:gridCol w="1150937"/>
              </a:tblGrid>
              <a:tr h="374650">
                <a:tc row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Fach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C3D2"/>
                    </a:solidFill>
                  </a:tcPr>
                </a:tc>
                <a:tc row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Abiturfach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8C3D2"/>
                    </a:solidFill>
                  </a:tcPr>
                </a:tc>
                <a:tc grid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Q1 (12)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Q2 (13)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Anrechen-bare GK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Einbrin-gungs-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pflichtige GK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12.1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12.2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13.1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13.2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6388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M</a:t>
                      </a:r>
                    </a:p>
                  </a:txBody>
                  <a:tcPr marL="90000" marR="90000" marT="46794" marB="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1.Lk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9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6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7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SW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2.LK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7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7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7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-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D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3.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7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7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E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5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5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6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6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MU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GE-ZK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9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BI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4.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7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5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CH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KR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8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SP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9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 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PK </a:t>
                      </a:r>
                      <a:r>
                        <a:rPr kumimoji="1" lang="de-DE" altLang="x-non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Ge</a:t>
                      </a:r>
                      <a:endParaRPr kumimoji="1" lang="de-DE" altLang="x-non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X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Summe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endParaRPr kumimoji="1" lang="de-D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chemeClr val="hlink"/>
                        </a:buClr>
                        <a:buSzPct val="50000"/>
                        <a:buFont typeface="Monotype Sorts" charset="2"/>
                        <a:defRPr kumimoji="1" sz="24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algn="l">
                        <a:buClr>
                          <a:schemeClr val="tx2"/>
                        </a:buClr>
                        <a:buSzPct val="75000"/>
                        <a:buFont typeface="Monotype Sorts" charset="2"/>
                        <a:defRPr kumimoji="1" sz="22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algn="l">
                        <a:buClr>
                          <a:schemeClr val="hlink"/>
                        </a:buClr>
                        <a:buSzPct val="65000"/>
                        <a:buFont typeface="Monotype Sorts" charset="2"/>
                        <a:defRPr kumimoji="1" sz="2000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algn="l"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algn="l"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chemeClr val="bg2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charset="2"/>
                        <a:buNone/>
                        <a:tabLst/>
                      </a:pPr>
                      <a:r>
                        <a:rPr kumimoji="1" lang="de-DE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L="90000" marR="90000" marT="46794" marB="46794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35" name="Text Box 135"/>
          <p:cNvSpPr txBox="1">
            <a:spLocks noChangeArrowheads="1"/>
          </p:cNvSpPr>
          <p:nvPr/>
        </p:nvSpPr>
        <p:spPr bwMode="auto">
          <a:xfrm>
            <a:off x="7535863" y="692151"/>
            <a:ext cx="2952750" cy="84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92075" indent="-92075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  <a:buFontTx/>
              <a:buAutoNum type="arabicPeriod"/>
            </a:pPr>
            <a:r>
              <a:rPr lang="de-DE" altLang="x-none" sz="1400" b="1">
                <a:solidFill>
                  <a:schemeClr val="bg2"/>
                </a:solidFill>
              </a:rPr>
              <a:t>einbringungspflichtige GK werden bestimmt (</a:t>
            </a:r>
            <a:r>
              <a:rPr lang="de-DE" altLang="x-none" sz="1400" b="1">
                <a:solidFill>
                  <a:srgbClr val="FFFF00"/>
                </a:solidFill>
              </a:rPr>
              <a:t>gelb</a:t>
            </a:r>
            <a:r>
              <a:rPr lang="de-DE" altLang="x-none" sz="1400" b="1">
                <a:solidFill>
                  <a:schemeClr val="bg2"/>
                </a:solidFill>
              </a:rPr>
              <a:t>), hier 20 GK</a:t>
            </a:r>
          </a:p>
          <a:p>
            <a:pPr algn="l">
              <a:spcBef>
                <a:spcPct val="50000"/>
              </a:spcBef>
            </a:pPr>
            <a:endParaRPr lang="de-DE" altLang="x-none" sz="1400">
              <a:solidFill>
                <a:schemeClr val="bg2"/>
              </a:solidFill>
            </a:endParaRPr>
          </a:p>
        </p:txBody>
      </p:sp>
      <p:sp>
        <p:nvSpPr>
          <p:cNvPr id="146568" name="Text Box 136"/>
          <p:cNvSpPr txBox="1">
            <a:spLocks noChangeArrowheads="1"/>
          </p:cNvSpPr>
          <p:nvPr/>
        </p:nvSpPr>
        <p:spPr bwMode="auto">
          <a:xfrm>
            <a:off x="7535864" y="1196976"/>
            <a:ext cx="2879725" cy="7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2. Weitere notwendige GK, um auf die Mindestbelegungspflicht von 27 GK zu kommen: 27-20 = </a:t>
            </a:r>
            <a:r>
              <a:rPr lang="de-DE" altLang="x-none" sz="14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6569" name="Text Box 137"/>
          <p:cNvSpPr txBox="1">
            <a:spLocks noChangeArrowheads="1"/>
          </p:cNvSpPr>
          <p:nvPr/>
        </p:nvSpPr>
        <p:spPr bwMode="auto">
          <a:xfrm>
            <a:off x="7535863" y="1989139"/>
            <a:ext cx="2881312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3. Ermittlung der Punktsummen der GK: </a:t>
            </a:r>
            <a:r>
              <a:rPr lang="el-GR" altLang="x-none" sz="1400" b="1">
                <a:solidFill>
                  <a:srgbClr val="FFFF00"/>
                </a:solidFill>
              </a:rPr>
              <a:t>Σ</a:t>
            </a:r>
            <a:r>
              <a:rPr lang="de-DE" altLang="x-none" sz="1400" b="1">
                <a:solidFill>
                  <a:srgbClr val="FFFF00"/>
                </a:solidFill>
              </a:rPr>
              <a:t> 231</a:t>
            </a:r>
          </a:p>
        </p:txBody>
      </p:sp>
      <p:sp>
        <p:nvSpPr>
          <p:cNvPr id="146570" name="Text Box 138"/>
          <p:cNvSpPr txBox="1">
            <a:spLocks noChangeArrowheads="1"/>
          </p:cNvSpPr>
          <p:nvPr/>
        </p:nvSpPr>
        <p:spPr bwMode="auto">
          <a:xfrm>
            <a:off x="6562725" y="2113418"/>
            <a:ext cx="865187" cy="4608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15000"/>
              </a:lnSpc>
              <a:spcBef>
                <a:spcPct val="50000"/>
              </a:spcBef>
            </a:pPr>
            <a:endParaRPr lang="de-DE" altLang="x-none" sz="1400" b="1" dirty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Bef>
                <a:spcPct val="50000"/>
              </a:spcBef>
            </a:pPr>
            <a:endParaRPr lang="de-DE" altLang="x-none" sz="1400" b="1" dirty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30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22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18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17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28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42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16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30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de-DE" altLang="x-none" sz="1400" b="1" dirty="0">
                <a:solidFill>
                  <a:srgbClr val="FFFF00"/>
                </a:solidFill>
              </a:rPr>
              <a:t>28</a:t>
            </a:r>
          </a:p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el-GR" altLang="x-none" sz="1400" b="1" dirty="0">
                <a:solidFill>
                  <a:srgbClr val="FFFF00"/>
                </a:solidFill>
              </a:rPr>
              <a:t>Σ</a:t>
            </a:r>
            <a:r>
              <a:rPr lang="de-DE" altLang="x-none" sz="1400" b="1" dirty="0">
                <a:solidFill>
                  <a:srgbClr val="FFFF00"/>
                </a:solidFill>
              </a:rPr>
              <a:t> 231</a:t>
            </a:r>
            <a:endParaRPr lang="el-GR" altLang="x-none" sz="1400" b="1" dirty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Bef>
                <a:spcPct val="50000"/>
              </a:spcBef>
            </a:pPr>
            <a:endParaRPr lang="el-GR" altLang="x-none" sz="1400" b="1" dirty="0">
              <a:solidFill>
                <a:srgbClr val="FFFF00"/>
              </a:solidFill>
            </a:endParaRPr>
          </a:p>
        </p:txBody>
      </p:sp>
      <p:sp>
        <p:nvSpPr>
          <p:cNvPr id="146571" name="Text Box 139"/>
          <p:cNvSpPr txBox="1">
            <a:spLocks noChangeArrowheads="1"/>
          </p:cNvSpPr>
          <p:nvPr/>
        </p:nvSpPr>
        <p:spPr bwMode="auto">
          <a:xfrm>
            <a:off x="7537451" y="2565401"/>
            <a:ext cx="2879725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4. Ermittlung der Punktsummen der LK </a:t>
            </a:r>
            <a:r>
              <a:rPr lang="de-DE" altLang="x-none" sz="1400" b="1">
                <a:solidFill>
                  <a:srgbClr val="FFFF00"/>
                </a:solidFill>
              </a:rPr>
              <a:t>60+58 (doppelte Wertung)</a:t>
            </a:r>
          </a:p>
        </p:txBody>
      </p:sp>
      <p:sp>
        <p:nvSpPr>
          <p:cNvPr id="146572" name="Text Box 140"/>
          <p:cNvSpPr txBox="1">
            <a:spLocks noChangeArrowheads="1"/>
          </p:cNvSpPr>
          <p:nvPr/>
        </p:nvSpPr>
        <p:spPr bwMode="auto">
          <a:xfrm>
            <a:off x="7535863" y="3141664"/>
            <a:ext cx="2951162" cy="7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5. Ermittlung der Gesamtpunktzahl (</a:t>
            </a:r>
            <a:r>
              <a:rPr lang="el-GR" altLang="x-none" sz="1400" b="1">
                <a:solidFill>
                  <a:srgbClr val="FFFF00"/>
                </a:solidFill>
              </a:rPr>
              <a:t>Σ</a:t>
            </a:r>
            <a:r>
              <a:rPr lang="de-DE" altLang="x-none" sz="1400" b="1"/>
              <a:t> </a:t>
            </a:r>
            <a:r>
              <a:rPr lang="de-DE" altLang="x-none" sz="1400" b="1">
                <a:solidFill>
                  <a:srgbClr val="FFFF00"/>
                </a:solidFill>
              </a:rPr>
              <a:t>349</a:t>
            </a:r>
            <a:r>
              <a:rPr lang="de-DE" altLang="x-none" sz="1400" b="1">
                <a:solidFill>
                  <a:schemeClr val="bg2"/>
                </a:solidFill>
              </a:rPr>
              <a:t>)</a:t>
            </a:r>
            <a:r>
              <a:rPr lang="de-DE" altLang="x-none" sz="1400" b="1"/>
              <a:t> </a:t>
            </a:r>
            <a:r>
              <a:rPr lang="de-DE" altLang="x-none" sz="1400" b="1">
                <a:solidFill>
                  <a:schemeClr val="bg2"/>
                </a:solidFill>
              </a:rPr>
              <a:t>und</a:t>
            </a:r>
            <a:r>
              <a:rPr lang="de-DE" altLang="x-none" sz="1400" b="1"/>
              <a:t> </a:t>
            </a:r>
            <a:r>
              <a:rPr lang="de-DE" altLang="x-none" sz="1400" b="1">
                <a:solidFill>
                  <a:schemeClr val="bg2"/>
                </a:solidFill>
              </a:rPr>
              <a:t>des Punktedurch-schnitts 349/43 = 8,12 </a:t>
            </a:r>
          </a:p>
        </p:txBody>
      </p:sp>
      <p:sp>
        <p:nvSpPr>
          <p:cNvPr id="146573" name="Text Box 141"/>
          <p:cNvSpPr txBox="1">
            <a:spLocks noChangeArrowheads="1"/>
          </p:cNvSpPr>
          <p:nvPr/>
        </p:nvSpPr>
        <p:spPr bwMode="auto">
          <a:xfrm>
            <a:off x="7535864" y="3922714"/>
            <a:ext cx="3132137" cy="74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altLang="x-none" sz="1400" b="1" dirty="0">
                <a:solidFill>
                  <a:schemeClr val="bg2"/>
                </a:solidFill>
              </a:rPr>
              <a:t>6. Suchen von nicht eingebrachten Kursen, die über dem Durchschnitt liegen: hier 1 x SP  (</a:t>
            </a:r>
            <a:r>
              <a:rPr lang="de-DE" altLang="x-none" sz="1400" b="1" dirty="0">
                <a:solidFill>
                  <a:srgbClr val="00FF01"/>
                </a:solidFill>
              </a:rPr>
              <a:t>9</a:t>
            </a:r>
            <a:r>
              <a:rPr lang="de-DE" altLang="x-none" sz="1400" b="1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146574" name="Text Box 142"/>
          <p:cNvSpPr txBox="1">
            <a:spLocks noChangeArrowheads="1"/>
          </p:cNvSpPr>
          <p:nvPr/>
        </p:nvSpPr>
        <p:spPr bwMode="auto">
          <a:xfrm>
            <a:off x="3729039" y="5310189"/>
            <a:ext cx="465137" cy="248467"/>
          </a:xfrm>
          <a:prstGeom prst="rect">
            <a:avLst/>
          </a:prstGeom>
          <a:solidFill>
            <a:srgbClr val="A8C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  <a:spcBef>
                <a:spcPct val="45000"/>
              </a:spcBef>
            </a:pPr>
            <a:r>
              <a:rPr lang="de-DE" altLang="x-none" sz="1400" b="1" dirty="0">
                <a:solidFill>
                  <a:srgbClr val="00FF01"/>
                </a:solidFill>
                <a:latin typeface="Arial" charset="0"/>
              </a:rPr>
              <a:t>9</a:t>
            </a:r>
            <a:endParaRPr lang="el-GR" altLang="x-none" sz="1400" b="1" dirty="0">
              <a:solidFill>
                <a:srgbClr val="00FF01"/>
              </a:solidFill>
              <a:latin typeface="Arial" charset="0"/>
            </a:endParaRPr>
          </a:p>
        </p:txBody>
      </p:sp>
      <p:sp>
        <p:nvSpPr>
          <p:cNvPr id="146575" name="Text Box 143"/>
          <p:cNvSpPr txBox="1">
            <a:spLocks noChangeArrowheads="1"/>
          </p:cNvSpPr>
          <p:nvPr/>
        </p:nvSpPr>
        <p:spPr bwMode="auto">
          <a:xfrm>
            <a:off x="7535864" y="4652964"/>
            <a:ext cx="2808287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0"/>
              </a:spcBef>
            </a:pPr>
            <a:r>
              <a:rPr lang="de-DE" altLang="x-none" sz="1400" b="1" dirty="0">
                <a:solidFill>
                  <a:schemeClr val="bg2"/>
                </a:solidFill>
              </a:rPr>
              <a:t>7. Bilden der neuen Summe: </a:t>
            </a:r>
          </a:p>
          <a:p>
            <a:pPr algn="l">
              <a:spcBef>
                <a:spcPct val="0"/>
              </a:spcBef>
            </a:pPr>
            <a:r>
              <a:rPr lang="de-DE" altLang="x-none" sz="1400" b="1" dirty="0">
                <a:solidFill>
                  <a:schemeClr val="bg2"/>
                </a:solidFill>
              </a:rPr>
              <a:t>     349 + 9 =</a:t>
            </a:r>
            <a:r>
              <a:rPr lang="de-DE" altLang="x-none" sz="1400" b="1" dirty="0">
                <a:solidFill>
                  <a:srgbClr val="008000"/>
                </a:solidFill>
              </a:rPr>
              <a:t> </a:t>
            </a:r>
            <a:r>
              <a:rPr lang="de-DE" altLang="x-none" sz="1400" b="1" dirty="0">
                <a:solidFill>
                  <a:srgbClr val="00FF01"/>
                </a:solidFill>
              </a:rPr>
              <a:t>358</a:t>
            </a:r>
          </a:p>
        </p:txBody>
      </p:sp>
      <p:grpSp>
        <p:nvGrpSpPr>
          <p:cNvPr id="2" name="Group 144"/>
          <p:cNvGrpSpPr>
            <a:grpSpLocks/>
          </p:cNvGrpSpPr>
          <p:nvPr/>
        </p:nvGrpSpPr>
        <p:grpSpPr bwMode="auto">
          <a:xfrm>
            <a:off x="7535864" y="3832226"/>
            <a:ext cx="3227387" cy="1838326"/>
            <a:chOff x="3787" y="2414"/>
            <a:chExt cx="2033" cy="1158"/>
          </a:xfrm>
        </p:grpSpPr>
        <p:sp>
          <p:nvSpPr>
            <p:cNvPr id="51358" name="Text Box 145"/>
            <p:cNvSpPr txBox="1">
              <a:spLocks noChangeArrowheads="1"/>
            </p:cNvSpPr>
            <p:nvPr/>
          </p:nvSpPr>
          <p:spPr bwMode="auto">
            <a:xfrm>
              <a:off x="3787" y="3241"/>
              <a:ext cx="1891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33CCCC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de-DE" altLang="x-none" sz="1400" b="1" dirty="0">
                  <a:solidFill>
                    <a:schemeClr val="bg2"/>
                  </a:solidFill>
                </a:rPr>
                <a:t>8. Berechnung des neuen</a:t>
              </a:r>
              <a:r>
                <a:rPr lang="de-DE" altLang="x-none" sz="1400" dirty="0">
                  <a:solidFill>
                    <a:schemeClr val="bg2"/>
                  </a:solidFill>
                </a:rPr>
                <a:t> </a:t>
              </a:r>
              <a:r>
                <a:rPr lang="de-DE" altLang="x-none" sz="1400" b="1" dirty="0">
                  <a:solidFill>
                    <a:schemeClr val="bg2"/>
                  </a:solidFill>
                </a:rPr>
                <a:t>Punktedurchschnitts: 358/44 = 8,14</a:t>
              </a:r>
            </a:p>
          </p:txBody>
        </p:sp>
        <p:sp>
          <p:nvSpPr>
            <p:cNvPr id="51359" name="Freeform 146"/>
            <p:cNvSpPr>
              <a:spLocks/>
            </p:cNvSpPr>
            <p:nvPr/>
          </p:nvSpPr>
          <p:spPr bwMode="auto">
            <a:xfrm>
              <a:off x="4470" y="2414"/>
              <a:ext cx="1350" cy="1008"/>
            </a:xfrm>
            <a:custGeom>
              <a:avLst/>
              <a:gdLst>
                <a:gd name="T0" fmla="*/ 709 w 1350"/>
                <a:gd name="T1" fmla="*/ 1008 h 1008"/>
                <a:gd name="T2" fmla="*/ 805 w 1350"/>
                <a:gd name="T3" fmla="*/ 845 h 1008"/>
                <a:gd name="T4" fmla="*/ 1069 w 1350"/>
                <a:gd name="T5" fmla="*/ 634 h 1008"/>
                <a:gd name="T6" fmla="*/ 1204 w 1350"/>
                <a:gd name="T7" fmla="*/ 116 h 1008"/>
                <a:gd name="T8" fmla="*/ 191 w 1350"/>
                <a:gd name="T9" fmla="*/ 87 h 1008"/>
                <a:gd name="T10" fmla="*/ 56 w 1350"/>
                <a:gd name="T11" fmla="*/ 0 h 10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50"/>
                <a:gd name="T19" fmla="*/ 0 h 1008"/>
                <a:gd name="T20" fmla="*/ 1350 w 1350"/>
                <a:gd name="T21" fmla="*/ 1008 h 10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50" h="1008">
                  <a:moveTo>
                    <a:pt x="709" y="1008"/>
                  </a:moveTo>
                  <a:cubicBezTo>
                    <a:pt x="722" y="982"/>
                    <a:pt x="745" y="907"/>
                    <a:pt x="805" y="845"/>
                  </a:cubicBezTo>
                  <a:cubicBezTo>
                    <a:pt x="865" y="783"/>
                    <a:pt x="1003" y="755"/>
                    <a:pt x="1069" y="634"/>
                  </a:cubicBezTo>
                  <a:cubicBezTo>
                    <a:pt x="1108" y="518"/>
                    <a:pt x="1350" y="207"/>
                    <a:pt x="1204" y="116"/>
                  </a:cubicBezTo>
                  <a:cubicBezTo>
                    <a:pt x="1058" y="25"/>
                    <a:pt x="382" y="106"/>
                    <a:pt x="191" y="87"/>
                  </a:cubicBezTo>
                  <a:cubicBezTo>
                    <a:pt x="0" y="68"/>
                    <a:pt x="84" y="18"/>
                    <a:pt x="56" y="0"/>
                  </a:cubicBezTo>
                </a:path>
              </a:pathLst>
            </a:custGeom>
            <a:noFill/>
            <a:ln w="9525" cap="flat" cmpd="sng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146579" name="Text Box 147"/>
          <p:cNvSpPr txBox="1">
            <a:spLocks noChangeArrowheads="1"/>
          </p:cNvSpPr>
          <p:nvPr/>
        </p:nvSpPr>
        <p:spPr bwMode="auto">
          <a:xfrm>
            <a:off x="7643814" y="5661026"/>
            <a:ext cx="3024187" cy="848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9. Berechnung der neuen Gesamtpunktzahl: 358/44 x 40 </a:t>
            </a:r>
            <a:r>
              <a:rPr lang="de-DE" altLang="x-none" sz="1400" b="1">
                <a:solidFill>
                  <a:schemeClr val="bg2"/>
                </a:solidFill>
                <a:sym typeface="Symbol" charset="2"/>
              </a:rPr>
              <a:t></a:t>
            </a:r>
            <a:r>
              <a:rPr lang="de-DE" altLang="x-none" sz="1400" b="1">
                <a:solidFill>
                  <a:schemeClr val="bg2"/>
                </a:solidFill>
              </a:rPr>
              <a:t> 325</a:t>
            </a:r>
          </a:p>
          <a:p>
            <a:pPr algn="l">
              <a:spcBef>
                <a:spcPct val="50000"/>
              </a:spcBef>
            </a:pPr>
            <a:r>
              <a:rPr lang="de-DE" altLang="x-none" sz="1400" b="1">
                <a:solidFill>
                  <a:schemeClr val="bg2"/>
                </a:solidFill>
              </a:rPr>
              <a:t>(statt vorher 349/43 x 40 = 324)</a:t>
            </a:r>
          </a:p>
        </p:txBody>
      </p:sp>
      <p:sp>
        <p:nvSpPr>
          <p:cNvPr id="146580" name="Text Box 148"/>
          <p:cNvSpPr txBox="1">
            <a:spLocks noChangeArrowheads="1"/>
          </p:cNvSpPr>
          <p:nvPr/>
        </p:nvSpPr>
        <p:spPr bwMode="auto">
          <a:xfrm>
            <a:off x="3216275" y="4652964"/>
            <a:ext cx="431800" cy="245325"/>
          </a:xfrm>
          <a:prstGeom prst="rect">
            <a:avLst/>
          </a:prstGeom>
          <a:solidFill>
            <a:srgbClr val="A8C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  <a:spcBef>
                <a:spcPct val="45000"/>
              </a:spcBef>
            </a:pPr>
            <a:r>
              <a:rPr lang="de-DE" altLang="x-none" sz="1400" b="1">
                <a:solidFill>
                  <a:srgbClr val="FF0000"/>
                </a:solidFill>
                <a:latin typeface="Arial" charset="0"/>
              </a:rPr>
              <a:t>10</a:t>
            </a:r>
            <a:endParaRPr lang="el-GR" altLang="x-none" sz="1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6581" name="Text Box 149"/>
          <p:cNvSpPr txBox="1">
            <a:spLocks noChangeArrowheads="1"/>
          </p:cNvSpPr>
          <p:nvPr/>
        </p:nvSpPr>
        <p:spPr bwMode="auto">
          <a:xfrm>
            <a:off x="6310315" y="2147492"/>
            <a:ext cx="938212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x-none" sz="1400" b="1" dirty="0">
                <a:solidFill>
                  <a:srgbClr val="FFFF00"/>
                </a:solidFill>
              </a:rPr>
              <a:t>Σ</a:t>
            </a:r>
            <a:r>
              <a:rPr lang="de-DE" altLang="x-none" sz="1400" b="1" dirty="0">
                <a:solidFill>
                  <a:srgbClr val="FFFF00"/>
                </a:solidFill>
              </a:rPr>
              <a:t>30x2= 60</a:t>
            </a:r>
            <a:endParaRPr lang="el-GR" altLang="x-none" sz="1400" b="1" dirty="0">
              <a:solidFill>
                <a:srgbClr val="FFFF00"/>
              </a:solidFill>
            </a:endParaRPr>
          </a:p>
        </p:txBody>
      </p:sp>
      <p:sp>
        <p:nvSpPr>
          <p:cNvPr id="146582" name="Text Box 150"/>
          <p:cNvSpPr txBox="1">
            <a:spLocks noChangeArrowheads="1"/>
          </p:cNvSpPr>
          <p:nvPr/>
        </p:nvSpPr>
        <p:spPr bwMode="auto">
          <a:xfrm>
            <a:off x="6271215" y="2494619"/>
            <a:ext cx="892175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x-none" sz="1400" b="1" dirty="0">
                <a:solidFill>
                  <a:srgbClr val="FFFF00"/>
                </a:solidFill>
              </a:rPr>
              <a:t>Σ</a:t>
            </a:r>
            <a:r>
              <a:rPr lang="de-DE" altLang="x-none" sz="1400" b="1" dirty="0">
                <a:solidFill>
                  <a:srgbClr val="FFFF00"/>
                </a:solidFill>
              </a:rPr>
              <a:t>29x2= 58</a:t>
            </a:r>
            <a:endParaRPr lang="el-GR" altLang="x-none" sz="1400" b="1" dirty="0">
              <a:solidFill>
                <a:srgbClr val="FFFF00"/>
              </a:solidFill>
            </a:endParaRPr>
          </a:p>
        </p:txBody>
      </p:sp>
      <p:sp>
        <p:nvSpPr>
          <p:cNvPr id="146583" name="Text Box 151"/>
          <p:cNvSpPr txBox="1">
            <a:spLocks noChangeArrowheads="1"/>
          </p:cNvSpPr>
          <p:nvPr/>
        </p:nvSpPr>
        <p:spPr bwMode="auto">
          <a:xfrm>
            <a:off x="3729038" y="4652964"/>
            <a:ext cx="431800" cy="245325"/>
          </a:xfrm>
          <a:prstGeom prst="rect">
            <a:avLst/>
          </a:prstGeom>
          <a:solidFill>
            <a:srgbClr val="A8C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  <a:spcBef>
                <a:spcPct val="45000"/>
              </a:spcBef>
            </a:pPr>
            <a:r>
              <a:rPr lang="de-DE" altLang="x-none" sz="1400" b="1">
                <a:solidFill>
                  <a:srgbClr val="FF0000"/>
                </a:solidFill>
                <a:latin typeface="Arial" charset="0"/>
              </a:rPr>
              <a:t>11</a:t>
            </a:r>
            <a:endParaRPr lang="el-GR" altLang="x-none" sz="1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6584" name="Text Box 152"/>
          <p:cNvSpPr txBox="1">
            <a:spLocks noChangeArrowheads="1"/>
          </p:cNvSpPr>
          <p:nvPr/>
        </p:nvSpPr>
        <p:spPr bwMode="auto">
          <a:xfrm>
            <a:off x="3216275" y="5300664"/>
            <a:ext cx="431800" cy="245325"/>
          </a:xfrm>
          <a:prstGeom prst="rect">
            <a:avLst/>
          </a:prstGeom>
          <a:solidFill>
            <a:srgbClr val="A8C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  <a:spcBef>
                <a:spcPct val="45000"/>
              </a:spcBef>
            </a:pPr>
            <a:r>
              <a:rPr lang="de-DE" altLang="x-none" sz="1400" b="1">
                <a:solidFill>
                  <a:srgbClr val="FF0000"/>
                </a:solidFill>
                <a:latin typeface="Arial" charset="0"/>
              </a:rPr>
              <a:t>10</a:t>
            </a:r>
            <a:endParaRPr lang="el-GR" altLang="x-none" sz="1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6585" name="Text Box 153"/>
          <p:cNvSpPr txBox="1">
            <a:spLocks noChangeArrowheads="1"/>
          </p:cNvSpPr>
          <p:nvPr/>
        </p:nvSpPr>
        <p:spPr bwMode="auto">
          <a:xfrm>
            <a:off x="4295775" y="5300664"/>
            <a:ext cx="431800" cy="245325"/>
          </a:xfrm>
          <a:prstGeom prst="rect">
            <a:avLst/>
          </a:prstGeom>
          <a:solidFill>
            <a:srgbClr val="A8C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  <a:spcBef>
                <a:spcPct val="45000"/>
              </a:spcBef>
            </a:pPr>
            <a:r>
              <a:rPr lang="de-DE" altLang="x-none" sz="1400" b="1">
                <a:solidFill>
                  <a:srgbClr val="FF0000"/>
                </a:solidFill>
                <a:latin typeface="Arial" charset="0"/>
              </a:rPr>
              <a:t>10</a:t>
            </a:r>
            <a:endParaRPr lang="el-GR" altLang="x-none" sz="1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6586" name="Text Box 154"/>
          <p:cNvSpPr txBox="1">
            <a:spLocks noChangeArrowheads="1"/>
          </p:cNvSpPr>
          <p:nvPr/>
        </p:nvSpPr>
        <p:spPr bwMode="auto">
          <a:xfrm>
            <a:off x="4800600" y="5300664"/>
            <a:ext cx="431800" cy="245325"/>
          </a:xfrm>
          <a:prstGeom prst="rect">
            <a:avLst/>
          </a:prstGeom>
          <a:solidFill>
            <a:srgbClr val="A8C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  <a:spcBef>
                <a:spcPct val="45000"/>
              </a:spcBef>
            </a:pPr>
            <a:r>
              <a:rPr lang="de-DE" altLang="x-none" sz="1400" b="1">
                <a:solidFill>
                  <a:srgbClr val="FF0000"/>
                </a:solidFill>
                <a:latin typeface="Arial" charset="0"/>
              </a:rPr>
              <a:t>10</a:t>
            </a:r>
            <a:endParaRPr lang="el-GR" altLang="x-none" sz="1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6587" name="Text Box 155"/>
          <p:cNvSpPr txBox="1">
            <a:spLocks noChangeArrowheads="1"/>
          </p:cNvSpPr>
          <p:nvPr/>
        </p:nvSpPr>
        <p:spPr bwMode="auto">
          <a:xfrm>
            <a:off x="4824413" y="5661026"/>
            <a:ext cx="431800" cy="245325"/>
          </a:xfrm>
          <a:prstGeom prst="rect">
            <a:avLst/>
          </a:prstGeom>
          <a:solidFill>
            <a:srgbClr val="A8C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  <a:spcBef>
                <a:spcPct val="45000"/>
              </a:spcBef>
            </a:pPr>
            <a:r>
              <a:rPr lang="de-DE" altLang="x-none" sz="1400" b="1">
                <a:solidFill>
                  <a:srgbClr val="FF0000"/>
                </a:solidFill>
                <a:latin typeface="Arial" charset="0"/>
              </a:rPr>
              <a:t>14</a:t>
            </a:r>
            <a:endParaRPr lang="el-GR" altLang="x-none" sz="1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6588" name="Text Box 156"/>
          <p:cNvSpPr txBox="1">
            <a:spLocks noChangeArrowheads="1"/>
          </p:cNvSpPr>
          <p:nvPr/>
        </p:nvSpPr>
        <p:spPr bwMode="auto">
          <a:xfrm>
            <a:off x="6564312" y="5943384"/>
            <a:ext cx="698501" cy="340735"/>
          </a:xfrm>
          <a:prstGeom prst="rect">
            <a:avLst/>
          </a:prstGeom>
          <a:solidFill>
            <a:srgbClr val="A8C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6800" rIns="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x-none" sz="1600" b="1" dirty="0">
                <a:solidFill>
                  <a:srgbClr val="FFFF00"/>
                </a:solidFill>
              </a:rPr>
              <a:t>Σ</a:t>
            </a:r>
            <a:r>
              <a:rPr lang="de-DE" altLang="x-none" sz="1600" dirty="0"/>
              <a:t> </a:t>
            </a:r>
            <a:r>
              <a:rPr lang="de-DE" altLang="x-none" sz="1400" b="1" dirty="0">
                <a:solidFill>
                  <a:srgbClr val="FFFF00"/>
                </a:solidFill>
              </a:rPr>
              <a:t>349</a:t>
            </a:r>
            <a:endParaRPr lang="el-GR" altLang="x-none" sz="1400" b="1" dirty="0">
              <a:solidFill>
                <a:srgbClr val="FFFF00"/>
              </a:solidFill>
            </a:endParaRPr>
          </a:p>
        </p:txBody>
      </p:sp>
      <p:sp>
        <p:nvSpPr>
          <p:cNvPr id="146589" name="Text Box 157"/>
          <p:cNvSpPr txBox="1">
            <a:spLocks noChangeArrowheads="1"/>
          </p:cNvSpPr>
          <p:nvPr/>
        </p:nvSpPr>
        <p:spPr bwMode="auto">
          <a:xfrm>
            <a:off x="6584157" y="5958772"/>
            <a:ext cx="742950" cy="309958"/>
          </a:xfrm>
          <a:prstGeom prst="rect">
            <a:avLst/>
          </a:prstGeom>
          <a:solidFill>
            <a:srgbClr val="A8C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x-none" sz="1400" b="1" dirty="0">
                <a:solidFill>
                  <a:srgbClr val="008000"/>
                </a:solidFill>
              </a:rPr>
              <a:t>Σ</a:t>
            </a:r>
            <a:r>
              <a:rPr lang="de-DE" altLang="x-none" sz="1400" b="1" dirty="0">
                <a:solidFill>
                  <a:srgbClr val="008000"/>
                </a:solidFill>
              </a:rPr>
              <a:t> 358</a:t>
            </a:r>
            <a:endParaRPr lang="el-GR" altLang="x-none" sz="1400" b="1" dirty="0">
              <a:solidFill>
                <a:srgbClr val="008000"/>
              </a:solidFill>
            </a:endParaRPr>
          </a:p>
        </p:txBody>
      </p:sp>
      <p:sp>
        <p:nvSpPr>
          <p:cNvPr id="146590" name="Text Box 158"/>
          <p:cNvSpPr txBox="1">
            <a:spLocks noChangeArrowheads="1"/>
          </p:cNvSpPr>
          <p:nvPr/>
        </p:nvSpPr>
        <p:spPr bwMode="auto">
          <a:xfrm>
            <a:off x="6534150" y="5281613"/>
            <a:ext cx="742950" cy="309958"/>
          </a:xfrm>
          <a:prstGeom prst="rect">
            <a:avLst/>
          </a:prstGeom>
          <a:solidFill>
            <a:srgbClr val="A8C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x-none" sz="1400" b="1" dirty="0">
                <a:solidFill>
                  <a:srgbClr val="00FF01"/>
                </a:solidFill>
              </a:rPr>
              <a:t>39</a:t>
            </a:r>
            <a:endParaRPr lang="el-GR" altLang="x-none" sz="1400" b="1" dirty="0">
              <a:solidFill>
                <a:srgbClr val="00FF01"/>
              </a:solidFill>
            </a:endParaRPr>
          </a:p>
        </p:txBody>
      </p:sp>
      <p:sp>
        <p:nvSpPr>
          <p:cNvPr id="51357" name="Textfeld 2"/>
          <p:cNvSpPr txBox="1">
            <a:spLocks noChangeArrowheads="1"/>
          </p:cNvSpPr>
          <p:nvPr/>
        </p:nvSpPr>
        <p:spPr bwMode="auto">
          <a:xfrm>
            <a:off x="3116263" y="6807201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33CCCC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de-DE" altLang="x-none"/>
          </a:p>
        </p:txBody>
      </p:sp>
    </p:spTree>
    <p:extLst>
      <p:ext uri="{BB962C8B-B14F-4D97-AF65-F5344CB8AC3E}">
        <p14:creationId xmlns:p14="http://schemas.microsoft.com/office/powerpoint/2010/main" val="154608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autoUpdateAnimBg="0"/>
      <p:bldP spid="146568" grpId="0"/>
      <p:bldP spid="146569" grpId="0"/>
      <p:bldP spid="146570" grpId="0"/>
      <p:bldP spid="146571" grpId="0"/>
      <p:bldP spid="146572" grpId="0"/>
      <p:bldP spid="146573" grpId="0"/>
      <p:bldP spid="146574" grpId="0" animBg="1"/>
      <p:bldP spid="146575" grpId="0"/>
      <p:bldP spid="146579" grpId="0"/>
      <p:bldP spid="146580" grpId="0" animBg="1"/>
      <p:bldP spid="146581" grpId="0"/>
      <p:bldP spid="146582" grpId="0"/>
      <p:bldP spid="146583" grpId="0" animBg="1"/>
      <p:bldP spid="146584" grpId="0" animBg="1"/>
      <p:bldP spid="146585" grpId="0" animBg="1"/>
      <p:bldP spid="146586" grpId="0" animBg="1"/>
      <p:bldP spid="146587" grpId="0" animBg="1"/>
      <p:bldP spid="146588" grpId="0" animBg="1"/>
      <p:bldP spid="146589" grpId="0" animBg="1"/>
      <p:bldP spid="1465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4409" y="200439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4800" dirty="0">
                <a:solidFill>
                  <a:schemeClr val="accent6">
                    <a:lumMod val="50000"/>
                  </a:schemeClr>
                </a:solidFill>
                <a:latin typeface="Noteworthy Light" charset="0"/>
                <a:ea typeface="Noteworthy Light" charset="0"/>
                <a:cs typeface="Noteworthy Light" charset="0"/>
              </a:rPr>
              <a:t>Danke für die Aufmerksamkeit</a:t>
            </a: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307" y="409730"/>
            <a:ext cx="1191321" cy="1110690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420" y="-908742"/>
            <a:ext cx="12370420" cy="847740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557561" y="3898097"/>
            <a:ext cx="10796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solidFill>
                  <a:schemeClr val="accent6">
                    <a:lumMod val="50000"/>
                  </a:schemeClr>
                </a:solidFill>
                <a:latin typeface="Noteworthy Light" charset="0"/>
                <a:ea typeface="Noteworthy Light" charset="0"/>
                <a:cs typeface="Noteworthy Light" charset="0"/>
              </a:rPr>
              <a:t>Haben Sie ein entspanntes Wochenende</a:t>
            </a:r>
            <a:endParaRPr lang="de-DE" sz="4800" dirty="0">
              <a:solidFill>
                <a:schemeClr val="accent6">
                  <a:lumMod val="50000"/>
                </a:schemeClr>
              </a:solidFill>
              <a:latin typeface="Noteworthy Light" charset="0"/>
              <a:ea typeface="Noteworthy Light" charset="0"/>
              <a:cs typeface="Noteworthy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26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898</Words>
  <Application>Microsoft Macintosh PowerPoint</Application>
  <PresentationFormat>Breitbild</PresentationFormat>
  <Paragraphs>349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Mangal</vt:lpstr>
      <vt:lpstr>Monotype Sorts</vt:lpstr>
      <vt:lpstr>ＭＳ Ｐゴシック</vt:lpstr>
      <vt:lpstr>Noteworthy Light</vt:lpstr>
      <vt:lpstr>Symbol</vt:lpstr>
      <vt:lpstr>Times New Roman</vt:lpstr>
      <vt:lpstr>Trajan Pro</vt:lpstr>
      <vt:lpstr>Wingdings</vt:lpstr>
      <vt:lpstr>Office-Design</vt:lpstr>
      <vt:lpstr>Informationsveranstaltung  über die Voraussetzungen für das Bestehen  der Abiturprüfung </vt:lpstr>
      <vt:lpstr>Einbringungspflichtige Kurse gemäß §28 APO-GOSt</vt:lpstr>
      <vt:lpstr>           Gesamtqualifikation   </vt:lpstr>
      <vt:lpstr>Zulassungsbedingungen / Defizite / Abitur</vt:lpstr>
      <vt:lpstr>PowerPoint-Präsentation</vt:lpstr>
      <vt:lpstr>Berechnungsbeispiel 1</vt:lpstr>
      <vt:lpstr>Berechnungsbeispiel 2 mit PK Ge</vt:lpstr>
      <vt:lpstr>Danke für die Aufmerksamkeit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Stuart Johnson</dc:creator>
  <cp:lastModifiedBy>Stuart Johnson</cp:lastModifiedBy>
  <cp:revision>56</cp:revision>
  <dcterms:created xsi:type="dcterms:W3CDTF">2017-10-02T14:55:35Z</dcterms:created>
  <dcterms:modified xsi:type="dcterms:W3CDTF">2018-09-29T11:33:07Z</dcterms:modified>
</cp:coreProperties>
</file>